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50"/>
  </p:notesMasterIdLst>
  <p:sldIdLst>
    <p:sldId id="256" r:id="rId2"/>
    <p:sldId id="323" r:id="rId3"/>
    <p:sldId id="258" r:id="rId4"/>
    <p:sldId id="257" r:id="rId5"/>
    <p:sldId id="259" r:id="rId6"/>
    <p:sldId id="261" r:id="rId7"/>
    <p:sldId id="262" r:id="rId8"/>
    <p:sldId id="263" r:id="rId9"/>
    <p:sldId id="265" r:id="rId10"/>
    <p:sldId id="260" r:id="rId11"/>
    <p:sldId id="266" r:id="rId12"/>
    <p:sldId id="285" r:id="rId13"/>
    <p:sldId id="286" r:id="rId14"/>
    <p:sldId id="321" r:id="rId15"/>
    <p:sldId id="322" r:id="rId16"/>
    <p:sldId id="324" r:id="rId17"/>
    <p:sldId id="287" r:id="rId18"/>
    <p:sldId id="288" r:id="rId19"/>
    <p:sldId id="289" r:id="rId20"/>
    <p:sldId id="290" r:id="rId21"/>
    <p:sldId id="328" r:id="rId22"/>
    <p:sldId id="291" r:id="rId23"/>
    <p:sldId id="292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6" r:id="rId33"/>
    <p:sldId id="304" r:id="rId34"/>
    <p:sldId id="305" r:id="rId35"/>
    <p:sldId id="307" r:id="rId36"/>
    <p:sldId id="308" r:id="rId37"/>
    <p:sldId id="311" r:id="rId38"/>
    <p:sldId id="315" r:id="rId39"/>
    <p:sldId id="320" r:id="rId40"/>
    <p:sldId id="313" r:id="rId41"/>
    <p:sldId id="314" r:id="rId42"/>
    <p:sldId id="327" r:id="rId43"/>
    <p:sldId id="319" r:id="rId44"/>
    <p:sldId id="318" r:id="rId45"/>
    <p:sldId id="317" r:id="rId46"/>
    <p:sldId id="300" r:id="rId47"/>
    <p:sldId id="309" r:id="rId48"/>
    <p:sldId id="325" r:id="rId4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39" autoAdjust="0"/>
    <p:restoredTop sz="88529" autoAdjust="0"/>
  </p:normalViewPr>
  <p:slideViewPr>
    <p:cSldViewPr snapToGrid="0">
      <p:cViewPr varScale="1">
        <p:scale>
          <a:sx n="101" d="100"/>
          <a:sy n="101" d="100"/>
        </p:scale>
        <p:origin x="4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9DC9314-87DB-476A-8F10-414ADC6C861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8678561-68DC-494E-AB1E-45FF0B1D35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48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7853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23553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3881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941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2264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3316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think??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597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Foundations that shape how we should use it and what we can infer form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301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60134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15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3837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995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52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3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21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458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231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119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749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443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3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089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71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CC15E-413B-4920-89EC-754C55B17070}" type="datetimeFigureOut">
              <a:rPr lang="he-IL" smtClean="0"/>
              <a:t>ל'/תשרי/תשפ"ג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48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onlinestatbook.com/stat_sim/sampling_dis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nlinestatbook.com/stat_sim/sampling_dis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2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300.png"/><Relationship Id="rId9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6.xml"/><Relationship Id="rId4" Type="http://schemas.openxmlformats.org/officeDocument/2006/relationships/image" Target="../media/image3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7.xml"/><Relationship Id="rId3" Type="http://schemas.openxmlformats.org/officeDocument/2006/relationships/image" Target="../media/image37.png"/><Relationship Id="rId7" Type="http://schemas.openxmlformats.org/officeDocument/2006/relationships/image" Target="../media/image370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11" Type="http://schemas.openxmlformats.org/officeDocument/2006/relationships/slide" Target="slide48.xml"/><Relationship Id="rId5" Type="http://schemas.openxmlformats.org/officeDocument/2006/relationships/image" Target="../media/image39.pn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Relationship Id="rId1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7" Type="http://schemas.openxmlformats.org/officeDocument/2006/relationships/oleObject" Target="../embeddings/oleObject2.bin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tin5f1lrc7oyoxu/%D7%A4%D7%99%D7%AA%D7%95%D7%97%20%D7%94%D7%A1%D7%98%D7%98%D7%99%D7%A1%D7%98%D7%99%20%D7%A9%D7%9E%D7%AA%D7%A4%D7%9C%D7%92%20t.pdf?dl=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50400" cy="2387600"/>
          </a:xfrm>
        </p:spPr>
        <p:txBody>
          <a:bodyPr>
            <a:normAutofit/>
          </a:bodyPr>
          <a:lstStyle/>
          <a:p>
            <a:pPr rtl="0"/>
            <a: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</a:t>
            </a:r>
            <a:b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Class #1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4118"/>
            <a:ext cx="9144000" cy="1655762"/>
          </a:xfrm>
        </p:spPr>
        <p:txBody>
          <a:bodyPr>
            <a:normAutofit/>
          </a:bodyPr>
          <a:lstStyle/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The replication crisis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Principles of Null Hypothesis Significance Testing (NHST)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One-sample Z and t tests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650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762" y="1450962"/>
            <a:ext cx="10515600" cy="576706"/>
          </a:xfrm>
        </p:spPr>
        <p:txBody>
          <a:bodyPr/>
          <a:lstStyle/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Not just in Psychology…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525" t="23881" r="26469" b="16866"/>
          <a:stretch/>
        </p:blipFill>
        <p:spPr>
          <a:xfrm>
            <a:off x="127186" y="2133600"/>
            <a:ext cx="6098943" cy="472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9891" t="15257" r="21923" b="5147"/>
          <a:stretch/>
        </p:blipFill>
        <p:spPr>
          <a:xfrm>
            <a:off x="6096000" y="1932418"/>
            <a:ext cx="5968814" cy="459058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DEEB0B-7DC5-B036-3EEB-4B197A21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172085"/>
            <a:ext cx="10937240" cy="1325563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Estimating the Reproducibility of Psychological Science (Open Science Collaboration, 2015, Science)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325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130" y="148995"/>
            <a:ext cx="11164455" cy="1325563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burning questions…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10" y="1358670"/>
            <a:ext cx="11164455" cy="5201920"/>
          </a:xfrm>
        </p:spPr>
        <p:txBody>
          <a:bodyPr>
            <a:noAutofit/>
          </a:bodyPr>
          <a:lstStyle/>
          <a:p>
            <a:pPr marL="514350" indent="-514350" algn="l" rtl="0">
              <a:buAutoNum type="arabicPeriod"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How did we get here? Why such a small proportion of studies in our field are reproducible? 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“Statistical” reasons: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limited methods for statistical inference, violation of assumptions, “false-positive Psychology”, limited statistical power…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“Societal” reasons: “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Publish or perish” culture, push for innovation (at the expense of rigor?), structure of scientific publishing and file-drawer problem…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14350" indent="-514350">
              <a:buAutoNum type="arabicPeriod"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14350" indent="-514350" algn="l" rtl="0">
              <a:buFont typeface="+mj-lt"/>
              <a:buAutoNum type="arabicPeriod" startAt="2"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What can we learn from the crisis? What should we do going forward?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Appropriate use of Null Hypothesis Significance Testing (NHST)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(i.e., ‘classic’ tools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).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Additional tools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to supplement NHST.</a:t>
            </a:r>
          </a:p>
          <a:p>
            <a:pPr lvl="1"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Both statistical, methodological, and societal.</a:t>
            </a:r>
          </a:p>
          <a:p>
            <a:pPr marL="514350" indent="-514350">
              <a:buAutoNum type="arabicPeriod"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14350" indent="-514350">
              <a:buAutoNum type="arabicPeriod"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08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03" y="98195"/>
            <a:ext cx="109372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 Course Topics 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83360"/>
            <a:ext cx="11620500" cy="5012690"/>
          </a:xfrm>
        </p:spPr>
        <p:txBody>
          <a:bodyPr>
            <a:normAutofit fontScale="70000" lnSpcReduction="20000"/>
          </a:bodyPr>
          <a:lstStyle/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1. Refresher(+): Basic statistical methods (and how [not] to use them).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What is NHST? What are its conceptual foundations?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Classic NHST tests: Z and t-tests, ANOVA, correlation &amp; regression.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2. Advanced statistical tools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Multiple regression – (semi-)advanced topics.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Mixed-effect models.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Introduction to other (multivariate, non-frequentist, non-parametric) approaches (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much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 more next semester).</a:t>
            </a:r>
          </a:p>
          <a:p>
            <a:pPr marL="457200" lvl="1" indent="0" algn="l" rtl="0"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3. How to conduct a study and run an analysis with maximal reproducibility?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Minimization of statistical errors (avoiding inflation of Type I and Type II errors).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Beyond dichotomous inference (confidence intervals, effect size estimates).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Pre-registration, Registered Reports (among other methodological/societal tools).</a:t>
            </a:r>
          </a:p>
          <a:p>
            <a:pPr marL="514350" indent="-514350">
              <a:buAutoNum type="arabicPeriod"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1921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60" y="1971679"/>
            <a:ext cx="11526520" cy="3109915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 startAt="4"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Introduction to R (and </a:t>
            </a:r>
            <a:r>
              <a:rPr lang="en-US" sz="2400" b="1" dirty="0" err="1">
                <a:latin typeface="Alef" panose="00000500000000000000" pitchFamily="2" charset="-79"/>
                <a:cs typeface="Alef" panose="00000500000000000000" pitchFamily="2" charset="-79"/>
              </a:rPr>
              <a:t>Rstudio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  <a:endParaRPr lang="he-IL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38163" lvl="1" indent="-274638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R as a tool for statistical computing, applying statistical tests (basic + advanced).</a:t>
            </a:r>
          </a:p>
          <a:p>
            <a:pPr marL="538163" lvl="1" indent="-274638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Using R for simulations (auxiliary tools for understanding stats principles).</a:t>
            </a:r>
          </a:p>
          <a:p>
            <a:pPr marL="538163" lvl="1" indent="-274638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Basic data visualization techniques.</a:t>
            </a:r>
          </a:p>
          <a:p>
            <a:pPr marL="538163" lvl="1" indent="-274638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38163" lvl="1" indent="-274638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Important for reproducibility, too!</a:t>
            </a:r>
          </a:p>
          <a:p>
            <a:pPr>
              <a:buFont typeface="Wingdings" panose="05000000000000000000" pitchFamily="2" charset="2"/>
              <a:buChar char="v"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514350" indent="-514350">
              <a:buAutoNum type="arabicPeriod"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B2F26F08-395E-AE29-D81A-622B4E38B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67" y="3526636"/>
            <a:ext cx="3609975" cy="1266825"/>
          </a:xfrm>
          <a:prstGeom prst="rect">
            <a:avLst/>
          </a:prstGeom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95B1F9F4-2D21-688D-69E5-C99005A0C5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8462"/>
          <a:stretch/>
        </p:blipFill>
        <p:spPr>
          <a:xfrm>
            <a:off x="10398982" y="2287557"/>
            <a:ext cx="1773195" cy="140658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3F690B3-FEFD-C644-D0C0-ADBCF9A7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222885"/>
            <a:ext cx="109372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 Course Topics 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505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110" y="1483360"/>
            <a:ext cx="11207050" cy="4693603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Intuitions &amp; principles &gt; math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BUT: some math… (often, via auxiliary materials).</a:t>
            </a:r>
            <a:endParaRPr lang="en-US" sz="3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3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Hands-on practice &gt; theory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BUT: highlighting overarching theoretical foundations.</a:t>
            </a:r>
          </a:p>
          <a:p>
            <a:pPr marL="0" indent="0" algn="l" rtl="0">
              <a:buNone/>
            </a:pPr>
            <a:endParaRPr lang="en-US" sz="3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3400" b="1" dirty="0">
                <a:latin typeface="Alef" panose="00000500000000000000" pitchFamily="2" charset="-79"/>
                <a:cs typeface="Alef" panose="00000500000000000000" pitchFamily="2" charset="-79"/>
              </a:rPr>
              <a:t>Minor assumptions about prior knowledge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BUT: N of assumptions &gt; 0</a:t>
            </a:r>
            <a:r>
              <a:rPr lang="en-US" sz="30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</a:p>
          <a:p>
            <a:pPr lvl="1" algn="l" rtl="0">
              <a:lnSpc>
                <a:spcPct val="100000"/>
              </a:lnSpc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 new perspective on old material: focus on current (and fierce) discussions.</a:t>
            </a:r>
          </a:p>
          <a:p>
            <a:pPr lvl="1" algn="l" rtl="0">
              <a:lnSpc>
                <a:spcPct val="100000"/>
              </a:lnSpc>
            </a:pPr>
            <a:endParaRPr lang="en-US" sz="30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30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endParaRPr lang="he-IL" sz="3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FB9C02-C4FA-B0A4-8B4A-D75BD13AE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222885"/>
            <a:ext cx="109372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 General features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753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F690B3-FEFD-C644-D0C0-ADBCF9A7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33" y="111914"/>
            <a:ext cx="11523117" cy="804416"/>
          </a:xfrm>
        </p:spPr>
        <p:txBody>
          <a:bodyPr>
            <a:noAutofit/>
          </a:bodyPr>
          <a:lstStyle/>
          <a:p>
            <a:pPr algn="l" rtl="0"/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 </a:t>
            </a:r>
            <a:r>
              <a:rPr lang="en-US" sz="3200" b="1" u="sng" dirty="0">
                <a:latin typeface="Alef" panose="00000500000000000000" pitchFamily="2" charset="-79"/>
                <a:cs typeface="Alef" panose="00000500000000000000" pitchFamily="2" charset="-79"/>
              </a:rPr>
              <a:t>From t Tests to Mixed-Effect Models</a:t>
            </a:r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	</a:t>
            </a:r>
            <a:endParaRPr lang="he-IL" sz="32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914DF8-3628-D825-ADBD-21FED6112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960210"/>
              </p:ext>
            </p:extLst>
          </p:nvPr>
        </p:nvGraphicFramePr>
        <p:xfrm>
          <a:off x="116433" y="1070830"/>
          <a:ext cx="8869680" cy="5274178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650227">
                  <a:extLst>
                    <a:ext uri="{9D8B030D-6E8A-4147-A177-3AD203B41FA5}">
                      <a16:colId xmlns:a16="http://schemas.microsoft.com/office/drawing/2014/main" val="794098495"/>
                    </a:ext>
                  </a:extLst>
                </a:gridCol>
                <a:gridCol w="4239508">
                  <a:extLst>
                    <a:ext uri="{9D8B030D-6E8A-4147-A177-3AD203B41FA5}">
                      <a16:colId xmlns:a16="http://schemas.microsoft.com/office/drawing/2014/main" val="744675960"/>
                    </a:ext>
                  </a:extLst>
                </a:gridCol>
                <a:gridCol w="778684">
                  <a:extLst>
                    <a:ext uri="{9D8B030D-6E8A-4147-A177-3AD203B41FA5}">
                      <a16:colId xmlns:a16="http://schemas.microsoft.com/office/drawing/2014/main" val="538892002"/>
                    </a:ext>
                  </a:extLst>
                </a:gridCol>
                <a:gridCol w="3201261">
                  <a:extLst>
                    <a:ext uri="{9D8B030D-6E8A-4147-A177-3AD203B41FA5}">
                      <a16:colId xmlns:a16="http://schemas.microsoft.com/office/drawing/2014/main" val="3725575757"/>
                    </a:ext>
                  </a:extLst>
                </a:gridCol>
              </a:tblGrid>
              <a:tr h="117629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Class #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Class: Topics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Tutorial #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Tutorial: Topics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3393781158"/>
                  </a:ext>
                </a:extLst>
              </a:tr>
              <a:tr h="19722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Replication crisis in psychology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Hypothesis testing: An intro; One-sample Z and t-tests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Intro to R I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2625240768"/>
                  </a:ext>
                </a:extLst>
              </a:tr>
              <a:tr h="157427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(No class – elections)</a:t>
                      </a:r>
                      <a:endParaRPr lang="en-US" sz="1200" i="1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1b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Symbol" panose="05050102010706020507" pitchFamily="18" charset="2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Intro to R II: Basic tests, simulations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167306836"/>
                  </a:ext>
                </a:extLst>
              </a:tr>
              <a:tr h="51561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Statistical errors I: Refresher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Two-sample t-test (independent + paired)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Beyond dichotomous inference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Assumption violation and statistical errors – simulations.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3248175161"/>
                  </a:ext>
                </a:extLst>
              </a:tr>
              <a:tr h="237024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Statistical errors II: How many findings are false?; power analysis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One-way and two-way ANOVA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Power analysis in R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One-way ANOVA in R 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80619897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Contrasts (Planned vs. </a:t>
                      </a:r>
                      <a:r>
                        <a:rPr lang="en-US" sz="1200" dirty="0" err="1">
                          <a:effectLst/>
                        </a:rPr>
                        <a:t>posthoc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Statistical errors III: False-positive psychology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Contrasts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False-positive psychology simulations 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690342695"/>
                  </a:ext>
                </a:extLst>
              </a:tr>
              <a:tr h="16345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ANOVAs: within-subject and beyond.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Correlation, regression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Repeated measures ANOVA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Simple linear models in R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516608461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Multiple regression I: Control variables, </a:t>
                      </a:r>
                    </a:p>
                    <a:p>
                      <a:pPr marL="90805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(Multi)collinearity, Mediation, categorical predictors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Multiple regression in R I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8890131"/>
                  </a:ext>
                </a:extLst>
              </a:tr>
              <a:tr h="3564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Multiple regression II: Interactions, centering &amp;</a:t>
                      </a:r>
                    </a:p>
                    <a:p>
                      <a:pPr marL="90805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Transformation of variables, logistic models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Multiple regression in R II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416917694"/>
                  </a:ext>
                </a:extLst>
              </a:tr>
              <a:tr h="38032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Vacation </a:t>
                      </a:r>
                      <a:endParaRPr lang="en-US" sz="1200" i="1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 </a:t>
                      </a:r>
                      <a:endParaRPr lang="en-US" sz="1200" i="1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Vacation</a:t>
                      </a:r>
                      <a:endParaRPr lang="en-US" sz="1200" i="1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3474815414"/>
                  </a:ext>
                </a:extLst>
              </a:tr>
              <a:tr h="19722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Mixed-effect models I: Fixed vs. random effects, significance testing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</a:rPr>
                        <a:t>Mixed-effect models in R I</a:t>
                      </a:r>
                      <a:endParaRPr lang="en-US" sz="1200" kern="1200" dirty="0">
                        <a:solidFill>
                          <a:schemeClr val="dk1"/>
                        </a:solidFill>
                        <a:effectLst/>
                        <a:latin typeface="Alef" panose="00000500000000000000" pitchFamily="2" charset="-79"/>
                        <a:ea typeface="+mn-ea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2059633359"/>
                  </a:ext>
                </a:extLst>
              </a:tr>
              <a:tr h="276823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Mixed-effect models II: Coding, interactions, centering &amp; Transformations, Logistic LMM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Mixed-effect models in R II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5524375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Mixed-effect models III: Determining random effect structure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Mixed-effect models in R III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496288465"/>
                  </a:ext>
                </a:extLst>
              </a:tr>
              <a:tr h="475816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Summary so far</a:t>
                      </a:r>
                    </a:p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Introduction to multivariate, non-parametric, and Bayesian inference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Multiple DVs (multivariate)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4112028723"/>
                  </a:ext>
                </a:extLst>
              </a:tr>
              <a:tr h="7783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Student presentations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Multiple DVs (multivariate)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894875085"/>
                  </a:ext>
                </a:extLst>
              </a:tr>
              <a:tr h="7783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lef" panose="00000500000000000000" pitchFamily="2" charset="-79"/>
                          <a:ea typeface="Calibri" panose="020F0502020204030204" pitchFamily="34" charset="0"/>
                          <a:cs typeface="Alef" panose="00000500000000000000" pitchFamily="2" charset="-79"/>
                        </a:rPr>
                        <a:t>13</a:t>
                      </a: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200" dirty="0">
                          <a:effectLst/>
                        </a:rPr>
                        <a:t>Student presentations </a:t>
                      </a:r>
                      <a:r>
                        <a:rPr lang="en-US" sz="1200" b="1" dirty="0">
                          <a:effectLst/>
                        </a:rPr>
                        <a:t>*two weeks into break</a:t>
                      </a: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endParaRPr>
                    </a:p>
                  </a:txBody>
                  <a:tcPr marL="16738" marR="16738" marT="0" marB="0" anchor="ctr"/>
                </a:tc>
                <a:extLst>
                  <a:ext uri="{0D108BD9-81ED-4DB2-BD59-A6C34878D82A}">
                    <a16:rowId xmlns:a16="http://schemas.microsoft.com/office/drawing/2014/main" val="1144305512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726B2CB9-6A1E-EE85-50B7-C0D94C107B46}"/>
              </a:ext>
            </a:extLst>
          </p:cNvPr>
          <p:cNvSpPr/>
          <p:nvPr/>
        </p:nvSpPr>
        <p:spPr>
          <a:xfrm>
            <a:off x="8987443" y="1254884"/>
            <a:ext cx="304799" cy="2200275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144CFD3-C9EA-82A8-A523-BACB211BBB5A}"/>
              </a:ext>
            </a:extLst>
          </p:cNvPr>
          <p:cNvSpPr/>
          <p:nvPr/>
        </p:nvSpPr>
        <p:spPr>
          <a:xfrm>
            <a:off x="8987443" y="3455158"/>
            <a:ext cx="304799" cy="262449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59C730-C492-012B-0D5D-356C18BF8FB5}"/>
              </a:ext>
            </a:extLst>
          </p:cNvPr>
          <p:cNvSpPr txBox="1"/>
          <p:nvPr/>
        </p:nvSpPr>
        <p:spPr>
          <a:xfrm>
            <a:off x="9292243" y="1892580"/>
            <a:ext cx="16157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b="1" dirty="0">
                <a:latin typeface="Alef" panose="00000500000000000000" pitchFamily="2" charset="-79"/>
                <a:cs typeface="Alef" panose="00000500000000000000" pitchFamily="2" charset="-79"/>
              </a:rPr>
              <a:t>More familiar </a:t>
            </a:r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(</a:t>
            </a:r>
            <a:r>
              <a:rPr lang="en-US" sz="1200" i="1" dirty="0">
                <a:latin typeface="Alef" panose="00000500000000000000" pitchFamily="2" charset="-79"/>
                <a:cs typeface="Alef" panose="00000500000000000000" pitchFamily="2" charset="-79"/>
              </a:rPr>
              <a:t>but</a:t>
            </a:r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: more advanced discussions, </a:t>
            </a:r>
          </a:p>
          <a:p>
            <a:pPr algn="l" rtl="0"/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Must-read papers, </a:t>
            </a:r>
          </a:p>
          <a:p>
            <a:pPr algn="l" rtl="0"/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R inc. simulations)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CD9F7-2818-6ABB-9239-FCC31C932990}"/>
              </a:ext>
            </a:extLst>
          </p:cNvPr>
          <p:cNvSpPr txBox="1"/>
          <p:nvPr/>
        </p:nvSpPr>
        <p:spPr>
          <a:xfrm>
            <a:off x="9292242" y="4598128"/>
            <a:ext cx="1619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b="1" dirty="0">
                <a:latin typeface="Alef" panose="00000500000000000000" pitchFamily="2" charset="-79"/>
                <a:cs typeface="Alef" panose="00000500000000000000" pitchFamily="2" charset="-79"/>
              </a:rPr>
              <a:t>More novel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B54E9D-4ACD-917B-7F5B-D18B357FD903}"/>
              </a:ext>
            </a:extLst>
          </p:cNvPr>
          <p:cNvSpPr txBox="1"/>
          <p:nvPr/>
        </p:nvSpPr>
        <p:spPr>
          <a:xfrm>
            <a:off x="10908026" y="3644021"/>
            <a:ext cx="1283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b="1" dirty="0">
                <a:solidFill>
                  <a:schemeClr val="accent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Frequentist, parametric, univariate methods 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65EBD23-5756-5B5F-ADF1-23F6F07BEC13}"/>
              </a:ext>
            </a:extLst>
          </p:cNvPr>
          <p:cNvSpPr/>
          <p:nvPr/>
        </p:nvSpPr>
        <p:spPr>
          <a:xfrm>
            <a:off x="10741769" y="1192989"/>
            <a:ext cx="304799" cy="4886663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4859CA-45BE-8557-6E79-E66AEDBE7B7E}"/>
              </a:ext>
            </a:extLst>
          </p:cNvPr>
          <p:cNvSpPr/>
          <p:nvPr/>
        </p:nvSpPr>
        <p:spPr>
          <a:xfrm>
            <a:off x="1381125" y="5953125"/>
            <a:ext cx="3067050" cy="391883"/>
          </a:xfrm>
          <a:prstGeom prst="rect">
            <a:avLst/>
          </a:prstGeom>
          <a:solidFill>
            <a:srgbClr val="FFFF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9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3" grpId="0"/>
      <p:bldP spid="6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3F690B3-FEFD-C644-D0C0-ADBCF9A7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640" y="151925"/>
            <a:ext cx="1139952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 </a:t>
            </a:r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Technical notes</a:t>
            </a:r>
            <a:endParaRPr lang="he-IL" sz="36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2B6F32-2B63-A5BF-58F3-4F7A0386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10" y="1483360"/>
            <a:ext cx="11207050" cy="4693603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Grade composition: </a:t>
            </a:r>
          </a:p>
          <a:p>
            <a:pPr marL="457200" lvl="1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1. Five homework assignments (30%)</a:t>
            </a:r>
          </a:p>
          <a:p>
            <a:pPr marL="457200" lvl="1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2. Final assignment:</a:t>
            </a:r>
          </a:p>
          <a:p>
            <a:pPr marL="457200" lvl="1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	2.1 In-class presentation (10%).</a:t>
            </a:r>
          </a:p>
          <a:p>
            <a:pPr marL="457200" lvl="1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	2.2 Final write-up (60%).</a:t>
            </a:r>
            <a:endParaRPr lang="en-US" sz="2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Ask questions in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Q&amp;A forum.</a:t>
            </a: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Recordings of classes and tutorials are uploaded automatically after each class,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but attendance is highly important!</a:t>
            </a:r>
          </a:p>
          <a:p>
            <a:pPr algn="l" rtl="0"/>
            <a:endParaRPr lang="en-US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>
              <a:lnSpc>
                <a:spcPct val="100000"/>
              </a:lnSpc>
            </a:pPr>
            <a:endParaRPr lang="en-US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>
              <a:buFont typeface="Wingdings" panose="05000000000000000000" pitchFamily="2" charset="2"/>
              <a:buChar char="v"/>
            </a:pPr>
            <a:endParaRPr lang="he-IL" sz="28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61856BF2-9E51-8620-2576-FDDB51BFCABB}"/>
              </a:ext>
            </a:extLst>
          </p:cNvPr>
          <p:cNvSpPr/>
          <p:nvPr/>
        </p:nvSpPr>
        <p:spPr>
          <a:xfrm>
            <a:off x="6176877" y="2402378"/>
            <a:ext cx="304799" cy="1059282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F9D34-49B6-F857-A476-374BD13482A0}"/>
              </a:ext>
            </a:extLst>
          </p:cNvPr>
          <p:cNvSpPr txBox="1"/>
          <p:nvPr/>
        </p:nvSpPr>
        <p:spPr>
          <a:xfrm>
            <a:off x="6582706" y="2806778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Details soon!</a:t>
            </a:r>
          </a:p>
        </p:txBody>
      </p:sp>
    </p:spTree>
    <p:extLst>
      <p:ext uri="{BB962C8B-B14F-4D97-AF65-F5344CB8AC3E}">
        <p14:creationId xmlns:p14="http://schemas.microsoft.com/office/powerpoint/2010/main" val="512303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Null Hypothesis Significance Testing (NHST):</a:t>
            </a:r>
            <a:b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800" dirty="0">
                <a:latin typeface="Alef" panose="00000500000000000000" pitchFamily="2" charset="-79"/>
                <a:cs typeface="Alef" panose="00000500000000000000" pitchFamily="2" charset="-79"/>
              </a:rPr>
              <a:t>Foundations and principles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81291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365125"/>
            <a:ext cx="10639425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Null Hypothesis Significant Testing (NHST):</a:t>
            </a: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 The conceptual basis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825625"/>
            <a:ext cx="10868025" cy="4351338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Founder: Sir Ronald Fischer (1890-1962, UK)</a:t>
            </a: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Question (1935):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Can the lady tasting tea (Muriel Bristol) identify what was added first to a teacup: Tea or milk?</a:t>
            </a: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The method: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An experiment + hypothesis testing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8 teacups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(i.e., trials), the lady tastes a teacup and is asked to determine way of preparation (tea vs. milk first).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264" y="4334193"/>
            <a:ext cx="1771679" cy="248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1" r="11009"/>
          <a:stretch/>
        </p:blipFill>
        <p:spPr>
          <a:xfrm>
            <a:off x="10355857" y="4334193"/>
            <a:ext cx="1771679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6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25625"/>
                <a:ext cx="107442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algn="l" rtl="0"/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 logic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: Let’s assume that the lady does </a:t>
                </a:r>
                <a:r>
                  <a:rPr lang="en-US" sz="24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not 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know what was added first.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Formally, let’s call this assumption the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null hypothesis (H0)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Under H0, the lady’s ability to recognize what was added first to the teacup is 0.5 in each trial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𝜃</m:t>
                    </m:r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=0.5)</a:t>
                </a: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Under H0, we can now compute the probability of success in 0/8, 1/8 … 8/8 cups.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Defined under the binomial distribution.</a:t>
                </a:r>
              </a:p>
              <a:p>
                <a:pPr lvl="1"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Apparently, success in 7/8 cups or more under H0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𝜃</m:t>
                    </m:r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=0.5) is improbable – less than 5% chance.</a:t>
                </a: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For Fischer, that’s an “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extreme enough observation”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– based on which we can reject the H0.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AKA, a significant result.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25625"/>
                <a:ext cx="10744200" cy="4351338"/>
              </a:xfrm>
              <a:blipFill>
                <a:blip r:embed="rId2"/>
                <a:stretch>
                  <a:fillRect l="-624" t="-2101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A90C5493-6018-2A2B-F007-9B9DBF5C8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365125"/>
            <a:ext cx="10639425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Null Hypothesis Significant Testing (NHST):</a:t>
            </a: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 The conceptual basis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594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148994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Welcome!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88C8F8E-842F-21FC-CE7A-B9AC9F4235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8" r="5492"/>
          <a:stretch/>
        </p:blipFill>
        <p:spPr>
          <a:xfrm>
            <a:off x="2275609" y="1579071"/>
            <a:ext cx="2296392" cy="2664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4A61BF-3162-5E9B-E56F-4298C94A3942}"/>
              </a:ext>
            </a:extLst>
          </p:cNvPr>
          <p:cNvSpPr txBox="1"/>
          <p:nvPr/>
        </p:nvSpPr>
        <p:spPr>
          <a:xfrm>
            <a:off x="896720" y="4355907"/>
            <a:ext cx="489428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Noam Siegelman</a:t>
            </a:r>
          </a:p>
          <a:p>
            <a:pPr algn="ctr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Departments of Psychology, Brain and Cognitive Sciences</a:t>
            </a:r>
          </a:p>
          <a:p>
            <a:pPr algn="ctr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noam.siegelman@mail.huji.ac.il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966B09-6E9C-75B0-E2BE-C0FF45C7490C}"/>
              </a:ext>
            </a:extLst>
          </p:cNvPr>
          <p:cNvSpPr txBox="1"/>
          <p:nvPr/>
        </p:nvSpPr>
        <p:spPr>
          <a:xfrm>
            <a:off x="7824835" y="4348076"/>
            <a:ext cx="24208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Gal Chen</a:t>
            </a:r>
          </a:p>
          <a:p>
            <a:pPr algn="ctr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Department of Psychology</a:t>
            </a:r>
          </a:p>
          <a:p>
            <a:pPr algn="ctr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galrefa.chen@mail.huji.ac.il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DE481-5DF2-BADD-70F6-428C1F39C06B}"/>
              </a:ext>
            </a:extLst>
          </p:cNvPr>
          <p:cNvSpPr txBox="1"/>
          <p:nvPr/>
        </p:nvSpPr>
        <p:spPr>
          <a:xfrm>
            <a:off x="3019425" y="5619405"/>
            <a:ext cx="678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Course Moodle:</a:t>
            </a:r>
          </a:p>
          <a:p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https://moodle2.cs.huji.ac.il/nu22/course/view.php?id=51735</a:t>
            </a:r>
          </a:p>
        </p:txBody>
      </p:sp>
      <p:pic>
        <p:nvPicPr>
          <p:cNvPr id="14" name="Picture 13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1E4FEA99-8CB1-5DCD-7EAF-C4E55FFC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39" y="1579071"/>
            <a:ext cx="2365110" cy="266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6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50" y="253365"/>
            <a:ext cx="1076325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Almost 90 years later…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8928"/>
                <a:ext cx="11144250" cy="5054797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We are still using the same basic logic by Fischer, with extensions (e.g., work by </a:t>
                </a:r>
                <a:r>
                  <a:rPr lang="en-US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Neyman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&amp; Pearson) to different cases.</a:t>
                </a:r>
              </a:p>
              <a:p>
                <a:pPr lvl="1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We assume a Null Hypothesis (H0) with an attempt to reject it: </a:t>
                </a:r>
                <a:r>
                  <a:rPr lang="en-GB" b="1" dirty="0"/>
                  <a:t>Proof by contradiction.</a:t>
                </a:r>
              </a:p>
              <a:p>
                <a:pPr lvl="1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We compute the probability of observing the result we got in our sample (or a more extreme observation) under H0.</a:t>
                </a:r>
              </a:p>
              <a:p>
                <a:pPr lvl="2" algn="l" rtl="0"/>
                <a:r>
                  <a:rPr lang="en-US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p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-value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= p(observed result or a more extreme observation | H0) </a:t>
                </a:r>
              </a:p>
              <a:p>
                <a:pPr lvl="1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We compare </a:t>
                </a:r>
                <a:r>
                  <a:rPr lang="en-US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p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: 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an arbitrary value determined by the community to reflect a probability “small/improbable enough” to reject H0.</a:t>
                </a:r>
              </a:p>
              <a:p>
                <a:pPr lvl="2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If p 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reject H0 at a “confidence level of 1-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”.</a:t>
                </a:r>
              </a:p>
              <a:p>
                <a:pPr lvl="2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If p &gt;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do not reject H0 (BUT: no conclusions drawn).</a:t>
                </a:r>
              </a:p>
              <a:p>
                <a:pPr lvl="2" algn="l" rtl="0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in the Social Sciences (inc. Psychology), is typically still set to 0.05.</a:t>
                </a:r>
                <a:endParaRPr lang="he-IL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he-IL" sz="22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r" rtl="1">
                  <a:buNone/>
                </a:pPr>
                <a:endParaRPr lang="he-IL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8928"/>
                <a:ext cx="11144250" cy="5054797"/>
              </a:xfrm>
              <a:blipFill>
                <a:blip r:embed="rId2"/>
                <a:stretch>
                  <a:fillRect l="-985" t="-1809" r="-1094" b="-8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084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74650"/>
            <a:ext cx="109372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Statistical tests: Inference about </a:t>
            </a:r>
            <a:r>
              <a:rPr lang="en-US" sz="3600" b="1" i="1" dirty="0">
                <a:latin typeface="Alef" panose="00000500000000000000" pitchFamily="2" charset="-79"/>
                <a:cs typeface="Alef" panose="00000500000000000000" pitchFamily="2" charset="-79"/>
              </a:rPr>
              <a:t>expected values</a:t>
            </a:r>
            <a:endParaRPr lang="he-IL" sz="3600" b="1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560" y="1535482"/>
                <a:ext cx="10937240" cy="5093918"/>
              </a:xfrm>
            </p:spPr>
            <p:txBody>
              <a:bodyPr>
                <a:normAutofit fontScale="85000" lnSpcReduction="20000"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Typical statistical tests in Psychology are used for inference about the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expected value(s)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or a population(s) (aka population mean(s)), using an estimate based on sample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mean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(s).</a:t>
                </a:r>
              </a:p>
              <a:p>
                <a:pPr algn="l" rtl="0"/>
                <a:endParaRPr lang="en-US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To compute p-values, these tests make use of assumptions about the </a:t>
                </a:r>
                <a:r>
                  <a:rPr lang="en-US" b="1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sampling distribution </a:t>
                </a:r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of the mean (or another estimate derived from means, e.g., difference between means). </a:t>
                </a:r>
              </a:p>
              <a:p>
                <a:pPr lvl="1" algn="l" rtl="0"/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Refresher: </a:t>
                </a:r>
                <a:r>
                  <a:rPr lang="en-US" b="1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A sampling distribution </a:t>
                </a:r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= for a given statistic, a theoretical distribution after an infinite number of samples, with a given sample size (N). </a:t>
                </a:r>
              </a:p>
              <a:p>
                <a:pPr lvl="1" algn="l" rtl="0"/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https://onlinestatbook.com/stat_sim/sampling_dist/</a:t>
                </a:r>
              </a:p>
              <a:p>
                <a:pPr marL="457200" lvl="1" indent="0" algn="l" rtl="0">
                  <a:buNone/>
                </a:pPr>
                <a:endParaRPr lang="en-US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That is: We build a sampling distribution for our statistic under H0, and compute the probability of the estimate we observed </a:t>
                </a:r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 our sample (or a more extreme observation) unde</a:t>
                </a:r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r this distribution. </a:t>
                </a:r>
              </a:p>
              <a:p>
                <a:pPr marL="457200" lvl="1" indent="0" algn="l" rtl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If p &lt;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, reject H0</a:t>
                </a:r>
                <a:endParaRPr lang="he-IL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560" y="1535482"/>
                <a:ext cx="10937240" cy="5093918"/>
              </a:xfrm>
              <a:blipFill>
                <a:blip r:embed="rId3"/>
                <a:stretch>
                  <a:fillRect l="-724" t="-2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ata visualization - How to interpret height of density plot - Cross  Validated">
            <a:extLst>
              <a:ext uri="{FF2B5EF4-FFF2-40B4-BE49-F238E27FC236}">
                <a16:creationId xmlns:a16="http://schemas.microsoft.com/office/drawing/2014/main" id="{99646156-AC5A-3BBF-BA76-29B51E3E2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4"/>
          <a:stretch/>
        </p:blipFill>
        <p:spPr bwMode="auto">
          <a:xfrm>
            <a:off x="1494198" y="4712130"/>
            <a:ext cx="2090252" cy="195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 - Can we model a bimodal response variable using a mixed effect model? -  Cross Validated">
            <a:extLst>
              <a:ext uri="{FF2B5EF4-FFF2-40B4-BE49-F238E27FC236}">
                <a16:creationId xmlns:a16="http://schemas.microsoft.com/office/drawing/2014/main" id="{EEDEE252-D624-9AAB-F531-BF2E268B6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6" b="6666"/>
          <a:stretch/>
        </p:blipFill>
        <p:spPr bwMode="auto">
          <a:xfrm>
            <a:off x="3547440" y="4178151"/>
            <a:ext cx="2651990" cy="209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644D2-5EFF-D7E3-362F-5812406FDA77}"/>
              </a:ext>
            </a:extLst>
          </p:cNvPr>
          <p:cNvSpPr txBox="1"/>
          <p:nvPr/>
        </p:nvSpPr>
        <p:spPr>
          <a:xfrm>
            <a:off x="2598612" y="2436349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b="1" u="sng" dirty="0">
                <a:latin typeface="Alef" panose="00000500000000000000" pitchFamily="2" charset="-79"/>
                <a:cs typeface="Alef" panose="00000500000000000000" pitchFamily="2" charset="-79"/>
              </a:rPr>
              <a:t>Population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53D28-360F-7D1B-B593-893736BA442E}"/>
              </a:ext>
            </a:extLst>
          </p:cNvPr>
          <p:cNvSpPr txBox="1"/>
          <p:nvPr/>
        </p:nvSpPr>
        <p:spPr>
          <a:xfrm>
            <a:off x="8427675" y="2418355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b="1" u="sng" dirty="0">
                <a:latin typeface="Alef" panose="00000500000000000000" pitchFamily="2" charset="-79"/>
                <a:cs typeface="Alef" panose="00000500000000000000" pitchFamily="2" charset="-79"/>
              </a:rPr>
              <a:t>Sample</a:t>
            </a:r>
          </a:p>
        </p:txBody>
      </p:sp>
      <p:pic>
        <p:nvPicPr>
          <p:cNvPr id="8" name="Picture 10" descr="1.3.6.4. Location and Scale Parameters">
            <a:extLst>
              <a:ext uri="{FF2B5EF4-FFF2-40B4-BE49-F238E27FC236}">
                <a16:creationId xmlns:a16="http://schemas.microsoft.com/office/drawing/2014/main" id="{31A348F0-E159-5B56-2962-7C41D4FC9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" t="4961" r="10574" b="11507"/>
          <a:stretch/>
        </p:blipFill>
        <p:spPr bwMode="auto">
          <a:xfrm>
            <a:off x="857893" y="3040665"/>
            <a:ext cx="2479481" cy="178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B393CC-F3B8-A245-14ED-497D661DB773}"/>
              </a:ext>
            </a:extLst>
          </p:cNvPr>
          <p:cNvCxnSpPr>
            <a:cxnSpLocks/>
          </p:cNvCxnSpPr>
          <p:nvPr/>
        </p:nvCxnSpPr>
        <p:spPr>
          <a:xfrm>
            <a:off x="2214576" y="3641762"/>
            <a:ext cx="0" cy="1003440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7F6F8-BD3B-8F7E-5348-A80956A11EB2}"/>
                  </a:ext>
                </a:extLst>
              </p:cNvPr>
              <p:cNvSpPr txBox="1"/>
              <p:nvPr/>
            </p:nvSpPr>
            <p:spPr>
              <a:xfrm>
                <a:off x="2323683" y="3550520"/>
                <a:ext cx="10147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57F6F8-BD3B-8F7E-5348-A80956A11E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683" y="3550520"/>
                <a:ext cx="101470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A6047813-B629-9082-6A3A-04868370F346}"/>
              </a:ext>
            </a:extLst>
          </p:cNvPr>
          <p:cNvSpPr/>
          <p:nvPr/>
        </p:nvSpPr>
        <p:spPr>
          <a:xfrm rot="16200000">
            <a:off x="1919022" y="3362496"/>
            <a:ext cx="142222" cy="448887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C94E2-E5F7-26F4-D174-6BA2519BFC89}"/>
                  </a:ext>
                </a:extLst>
              </p:cNvPr>
              <p:cNvSpPr txBox="1"/>
              <p:nvPr/>
            </p:nvSpPr>
            <p:spPr>
              <a:xfrm>
                <a:off x="647827" y="3185438"/>
                <a:ext cx="145257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sz="14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FC94E2-E5F7-26F4-D174-6BA2519B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27" y="3185438"/>
                <a:ext cx="1452577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2.7 Plotting in R with base graphics | Computational Genomics with R">
            <a:extLst>
              <a:ext uri="{FF2B5EF4-FFF2-40B4-BE49-F238E27FC236}">
                <a16:creationId xmlns:a16="http://schemas.microsoft.com/office/drawing/2014/main" id="{3E3B5DE8-9C8B-7BB6-DA3C-18658AB00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4" b="9585"/>
          <a:stretch/>
        </p:blipFill>
        <p:spPr bwMode="auto">
          <a:xfrm>
            <a:off x="7374148" y="3185438"/>
            <a:ext cx="3698631" cy="28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31D9FD-53E5-9EC3-E220-3CE276F966A9}"/>
              </a:ext>
            </a:extLst>
          </p:cNvPr>
          <p:cNvCxnSpPr>
            <a:cxnSpLocks/>
          </p:cNvCxnSpPr>
          <p:nvPr/>
        </p:nvCxnSpPr>
        <p:spPr>
          <a:xfrm>
            <a:off x="9446703" y="3308294"/>
            <a:ext cx="0" cy="2317543"/>
          </a:xfrm>
          <a:prstGeom prst="line">
            <a:avLst/>
          </a:prstGeom>
          <a:ln w="28575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46713-26E4-9F47-498B-E06696831E7A}"/>
                  </a:ext>
                </a:extLst>
              </p:cNvPr>
              <p:cNvSpPr txBox="1"/>
              <p:nvPr/>
            </p:nvSpPr>
            <p:spPr>
              <a:xfrm>
                <a:off x="9477215" y="3054570"/>
                <a:ext cx="870815" cy="5074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046713-26E4-9F47-498B-E06696831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215" y="3054570"/>
                <a:ext cx="870815" cy="507447"/>
              </a:xfrm>
              <a:prstGeom prst="rect">
                <a:avLst/>
              </a:prstGeom>
              <a:blipFill>
                <a:blip r:embed="rId10"/>
                <a:stretch>
                  <a:fillRect t="-63855" r="-43357" b="-56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00605ED1-B25A-880D-882A-1E5569E2881F}"/>
              </a:ext>
            </a:extLst>
          </p:cNvPr>
          <p:cNvSpPr/>
          <p:nvPr/>
        </p:nvSpPr>
        <p:spPr>
          <a:xfrm rot="16200000">
            <a:off x="8901728" y="2706427"/>
            <a:ext cx="137075" cy="952878"/>
          </a:xfrm>
          <a:prstGeom prst="rightBrac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349F6A-E22D-B8D3-AF78-A53CDF70A28A}"/>
                  </a:ext>
                </a:extLst>
              </p:cNvPr>
              <p:cNvSpPr txBox="1"/>
              <p:nvPr/>
            </p:nvSpPr>
            <p:spPr>
              <a:xfrm>
                <a:off x="6706606" y="2746989"/>
                <a:ext cx="1953292" cy="428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400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400" i="1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solidFill>
                                          <a:srgbClr val="ED7D3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400" i="1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ED7D3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sz="1400" dirty="0">
                    <a:solidFill>
                      <a:srgbClr val="ED7D3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ED7D3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 smtClean="0">
                            <a:solidFill>
                              <a:srgbClr val="ED7D3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endParaRPr lang="en-US" sz="140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349F6A-E22D-B8D3-AF78-A53CDF70A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606" y="2746989"/>
                <a:ext cx="1953292" cy="428322"/>
              </a:xfrm>
              <a:prstGeom prst="rect">
                <a:avLst/>
              </a:prstGeom>
              <a:blipFill>
                <a:blip r:embed="rId11"/>
                <a:stretch>
                  <a:fillRect t="-45714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26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 animBg="1"/>
      <p:bldP spid="12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" y="374650"/>
            <a:ext cx="1093724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Statistical tests: Inference about </a:t>
            </a:r>
            <a:r>
              <a:rPr lang="en-US" sz="3600" b="1" i="1" dirty="0">
                <a:latin typeface="Alef" panose="00000500000000000000" pitchFamily="2" charset="-79"/>
                <a:cs typeface="Alef" panose="00000500000000000000" pitchFamily="2" charset="-79"/>
              </a:rPr>
              <a:t>expected values</a:t>
            </a:r>
            <a:endParaRPr lang="he-IL" sz="3600" b="1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6560" y="1535482"/>
                <a:ext cx="10937240" cy="5093918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Typical statistical tests in Psychology are used for inference about the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expected value(s)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or a population(s) (aka population mean(s)), using an estimate based on sample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mean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(s).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To compute p-values, these tests make use of assumptions about the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sampling distribution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of the mean (or another estimate derived from means, e.g., difference between means). </a:t>
                </a:r>
              </a:p>
              <a:p>
                <a:pPr lvl="1"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Refresher: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A sampling distribution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= for a given statistic, a theoretical distribution after an infinite number of samples, with a given sample size (N; if you need a refresher, see here: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hlinkClick r:id="rId2"/>
                  </a:rPr>
                  <a:t>https://onlinestatbook.com/stat_sim/sampling_dist/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)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That is: We build a sampling distribution for our statistic under H0, and compute the probability of the estimate we observed in our sample (or a more extreme observation) under this distribution. </a:t>
                </a:r>
              </a:p>
              <a:p>
                <a:pPr marL="457200" lvl="1" indent="0" algn="l" rtl="0">
                  <a:buNone/>
                </a:pP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If p &lt;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, reject H0</a:t>
                </a:r>
                <a:endParaRPr lang="he-IL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6560" y="1535482"/>
                <a:ext cx="10937240" cy="5093918"/>
              </a:xfrm>
              <a:blipFill>
                <a:blip r:embed="rId3"/>
                <a:stretch>
                  <a:fillRect l="-836" t="-2751" r="-1448" b="-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93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  <a:t>A very basic statistical test:</a:t>
            </a:r>
            <a:b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5400" dirty="0">
                <a:latin typeface="Alef" panose="00000500000000000000" pitchFamily="2" charset="-79"/>
                <a:cs typeface="Alef" panose="00000500000000000000" pitchFamily="2" charset="-79"/>
              </a:rPr>
              <a:t>One-sample z-test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81768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35" y="71755"/>
            <a:ext cx="10515600" cy="963295"/>
          </a:xfrm>
        </p:spPr>
        <p:txBody>
          <a:bodyPr>
            <a:normAutofit/>
          </a:bodyPr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An example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635" y="1143000"/>
                <a:ext cx="11315065" cy="5544185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/>
                <a:r>
                  <a:rPr lang="en-US" sz="2000" dirty="0">
                    <a:effectLst/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A new prep course for the Israeli Psychometric exam. </a:t>
                </a:r>
              </a:p>
              <a:p>
                <a:pPr algn="l" rtl="0"/>
                <a:r>
                  <a:rPr lang="en-US" sz="2000" b="1" dirty="0">
                    <a:effectLst/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The Q: </a:t>
                </a:r>
                <a:r>
                  <a:rPr lang="en-US" sz="2000" dirty="0">
                    <a:effectLst/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Is it effective? That is, do course participants have higher mean scores than the general population of Psychometric examinees?</a:t>
                </a:r>
                <a:endParaRPr lang="he-IL" sz="2000" dirty="0">
                  <a:effectLst/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endParaRPr lang="en-US" sz="20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We know that: in the general population (=all examinees in the Psychometric exam)</a:t>
                </a:r>
              </a:p>
              <a:p>
                <a:pPr marL="0" indent="0" algn="ctr" rtl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𝜇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= 500;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= 100.</a:t>
                </a:r>
              </a:p>
              <a:p>
                <a:pPr algn="l" rtl="0"/>
                <a:endParaRPr lang="en-US" sz="20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We do not have access to the population </a:t>
                </a:r>
                <a:r>
                  <a:rPr lang="en-US" sz="2000" b="1" i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of interest 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(and particularly, its </a:t>
                </a:r>
                <a:r>
                  <a:rPr lang="en-US" sz="20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population mean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): Participants in our new course.</a:t>
                </a:r>
              </a:p>
              <a:p>
                <a:pPr algn="l" rtl="0"/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Hence, we take a sample of a size N, and compute an estimate: A sample mean. </a:t>
                </a:r>
              </a:p>
              <a:p>
                <a:pPr lvl="1" algn="l" rtl="0"/>
                <a:r>
                  <a:rPr lang="en-US" sz="19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Let’s say that: N=25;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9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9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=536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Our Null hypothesis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: The course is </a:t>
                </a:r>
                <a:r>
                  <a:rPr lang="en-US" sz="2000" b="1" i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not 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effective. That is, </a:t>
                </a:r>
              </a:p>
              <a:p>
                <a:pPr marL="0" indent="0" algn="ctr" rtl="0">
                  <a:buNone/>
                </a:pP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H0: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endParaRPr lang="en-US" sz="20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H1: </a:t>
                </a:r>
                <a14:m>
                  <m:oMath xmlns:m="http://schemas.openxmlformats.org/officeDocument/2006/math"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20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endParaRPr lang="en-US" sz="20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Now, we can compute a </a:t>
                </a:r>
                <a:r>
                  <a:rPr lang="en-US" sz="20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sampling distribution for the mean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, </a:t>
                </a:r>
                <a:r>
                  <a:rPr lang="en-US" sz="20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built under H0</a:t>
                </a:r>
                <a:r>
                  <a:rPr lang="en-US" sz="2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, and examine the probability of our estimate (or a more extreme observation) under this distribution.</a:t>
                </a:r>
              </a:p>
              <a:p>
                <a:pPr lvl="1" algn="l" rtl="0"/>
                <a:r>
                  <a:rPr lang="en-US" sz="19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That is: </a:t>
                </a:r>
                <a:r>
                  <a:rPr lang="en-US" sz="1900" i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p</a:t>
                </a:r>
                <a:r>
                  <a:rPr lang="en-US" sz="19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-value for our one-sample Z-test.</a:t>
                </a:r>
                <a:endParaRPr lang="he-IL" sz="35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AD7A85-DEDE-7885-88AA-EA2FCB8506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635" y="1143000"/>
                <a:ext cx="11315065" cy="5544185"/>
              </a:xfrm>
              <a:blipFill>
                <a:blip r:embed="rId2"/>
                <a:stretch>
                  <a:fillRect l="-431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61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Sampling Distribution of the Mean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D7A85-DEDE-7885-88AA-EA2FCB85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739323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To do that, we need to answer three questions: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expected value of the mean’s sampling distribution? 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variance of the mean’s sampling distribution?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shape of the mean’s sampling distribution? </a:t>
            </a:r>
          </a:p>
        </p:txBody>
      </p:sp>
    </p:spTree>
    <p:extLst>
      <p:ext uri="{BB962C8B-B14F-4D97-AF65-F5344CB8AC3E}">
        <p14:creationId xmlns:p14="http://schemas.microsoft.com/office/powerpoint/2010/main" val="109040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BDD71-951B-D0FA-35F8-1FD0DACB0181}"/>
                  </a:ext>
                </a:extLst>
              </p:cNvPr>
              <p:cNvSpPr txBox="1"/>
              <p:nvPr/>
            </p:nvSpPr>
            <p:spPr>
              <a:xfrm>
                <a:off x="1041400" y="3672840"/>
                <a:ext cx="27169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BDD71-951B-D0FA-35F8-1FD0DACB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400" y="3672840"/>
                <a:ext cx="271696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9F7F5-E038-9B60-C6DE-560DE159BA36}"/>
                  </a:ext>
                </a:extLst>
              </p:cNvPr>
              <p:cNvSpPr txBox="1"/>
              <p:nvPr/>
            </p:nvSpPr>
            <p:spPr>
              <a:xfrm>
                <a:off x="1010920" y="4399916"/>
                <a:ext cx="3418840" cy="50905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9F7F5-E038-9B60-C6DE-560DE159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920" y="4399916"/>
                <a:ext cx="3418840" cy="5090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08BDF-50B3-D60C-5C67-958105B8402C}"/>
                  </a:ext>
                </a:extLst>
              </p:cNvPr>
              <p:cNvSpPr txBox="1"/>
              <p:nvPr/>
            </p:nvSpPr>
            <p:spPr>
              <a:xfrm>
                <a:off x="2641600" y="4326714"/>
                <a:ext cx="60960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08BDF-50B3-D60C-5C67-958105B8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0" y="4326714"/>
                <a:ext cx="6096000" cy="612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04F3F-A2ED-CA94-36C4-F3F8ABC2C690}"/>
                  </a:ext>
                </a:extLst>
              </p:cNvPr>
              <p:cNvSpPr txBox="1"/>
              <p:nvPr/>
            </p:nvSpPr>
            <p:spPr>
              <a:xfrm>
                <a:off x="2205020" y="6216209"/>
                <a:ext cx="60960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04F3F-A2ED-CA94-36C4-F3F8ABC2C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020" y="6216209"/>
                <a:ext cx="6096000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E2105E-5B7F-B1DF-B23D-9D96C3D956C9}"/>
                  </a:ext>
                </a:extLst>
              </p:cNvPr>
              <p:cNvSpPr txBox="1"/>
              <p:nvPr/>
            </p:nvSpPr>
            <p:spPr>
              <a:xfrm>
                <a:off x="3190240" y="4872850"/>
                <a:ext cx="60960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E2105E-5B7F-B1DF-B23D-9D96C3D9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40" y="4872850"/>
                <a:ext cx="6096000" cy="612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430F2A-082D-8B63-4B03-F9D0D4803E33}"/>
                  </a:ext>
                </a:extLst>
              </p:cNvPr>
              <p:cNvSpPr txBox="1"/>
              <p:nvPr/>
            </p:nvSpPr>
            <p:spPr>
              <a:xfrm>
                <a:off x="2509520" y="5552343"/>
                <a:ext cx="6096000" cy="612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430F2A-082D-8B63-4B03-F9D0D480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9520" y="5552343"/>
                <a:ext cx="6096000" cy="6127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1BF265-2A40-9356-252D-1BF3504A940A}"/>
              </a:ext>
            </a:extLst>
          </p:cNvPr>
          <p:cNvSpPr txBox="1"/>
          <p:nvPr/>
        </p:nvSpPr>
        <p:spPr>
          <a:xfrm>
            <a:off x="8301020" y="4469775"/>
            <a:ext cx="4141116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Definition of Expected Value (constant)</a:t>
            </a:r>
            <a:endParaRPr lang="he-IL" sz="1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F3C70E-E7A9-CB02-6D23-732F6A403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Sampling Distribution of the Mean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F9150F2-A291-5087-463E-EB39687CA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4739323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To do that, we need to answer three questions: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b="1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expected value of the mean’s sampling distribution? 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variance of the mean’s sampling distribution?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shape of the mean’s sampling distribution?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64B3E-2542-B969-D8B8-7EFD86F9A9BF}"/>
              </a:ext>
            </a:extLst>
          </p:cNvPr>
          <p:cNvSpPr txBox="1"/>
          <p:nvPr/>
        </p:nvSpPr>
        <p:spPr>
          <a:xfrm>
            <a:off x="8940960" y="5032799"/>
            <a:ext cx="2412840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X1…Xn are independent</a:t>
            </a:r>
            <a:endParaRPr lang="he-IL" sz="1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57E42-6E87-DEC4-AB68-2210D5CA8A05}"/>
              </a:ext>
            </a:extLst>
          </p:cNvPr>
          <p:cNvSpPr txBox="1"/>
          <p:nvPr/>
        </p:nvSpPr>
        <p:spPr>
          <a:xfrm>
            <a:off x="8412770" y="5566321"/>
            <a:ext cx="361669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Expected values of X1…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Xn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 are equal </a:t>
            </a:r>
          </a:p>
          <a:p>
            <a:pPr algn="ctr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(random sampling)</a:t>
            </a:r>
            <a:endParaRPr lang="he-IL" sz="1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3942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6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BDD71-951B-D0FA-35F8-1FD0DACB0181}"/>
                  </a:ext>
                </a:extLst>
              </p:cNvPr>
              <p:cNvSpPr txBox="1"/>
              <p:nvPr/>
            </p:nvSpPr>
            <p:spPr>
              <a:xfrm>
                <a:off x="1021080" y="3355736"/>
                <a:ext cx="2510366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9BDD71-951B-D0FA-35F8-1FD0DACB01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" y="3355736"/>
                <a:ext cx="2510366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9F7F5-E038-9B60-C6DE-560DE159BA36}"/>
                  </a:ext>
                </a:extLst>
              </p:cNvPr>
              <p:cNvSpPr txBox="1"/>
              <p:nvPr/>
            </p:nvSpPr>
            <p:spPr>
              <a:xfrm>
                <a:off x="838200" y="4423253"/>
                <a:ext cx="3937000" cy="45249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F9F7F5-E038-9B60-C6DE-560DE159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23253"/>
                <a:ext cx="3937000" cy="4524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08BDF-50B3-D60C-5C67-958105B8402C}"/>
                  </a:ext>
                </a:extLst>
              </p:cNvPr>
              <p:cNvSpPr txBox="1"/>
              <p:nvPr/>
            </p:nvSpPr>
            <p:spPr>
              <a:xfrm>
                <a:off x="3108960" y="4306882"/>
                <a:ext cx="6096000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A08BDF-50B3-D60C-5C67-958105B8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960" y="4306882"/>
                <a:ext cx="6096000" cy="5549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04F3F-A2ED-CA94-36C4-F3F8ABC2C690}"/>
                  </a:ext>
                </a:extLst>
              </p:cNvPr>
              <p:cNvSpPr txBox="1"/>
              <p:nvPr/>
            </p:nvSpPr>
            <p:spPr>
              <a:xfrm>
                <a:off x="2410383" y="6115624"/>
                <a:ext cx="6096000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404F3F-A2ED-CA94-36C4-F3F8ABC2C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383" y="6115624"/>
                <a:ext cx="6096000" cy="586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E2105E-5B7F-B1DF-B23D-9D96C3D956C9}"/>
                  </a:ext>
                </a:extLst>
              </p:cNvPr>
              <p:cNvSpPr txBox="1"/>
              <p:nvPr/>
            </p:nvSpPr>
            <p:spPr>
              <a:xfrm>
                <a:off x="3302648" y="4782425"/>
                <a:ext cx="6096000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)+…+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E2105E-5B7F-B1DF-B23D-9D96C3D95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648" y="4782425"/>
                <a:ext cx="6096000" cy="554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430F2A-082D-8B63-4B03-F9D0D4803E33}"/>
                  </a:ext>
                </a:extLst>
              </p:cNvPr>
              <p:cNvSpPr txBox="1"/>
              <p:nvPr/>
            </p:nvSpPr>
            <p:spPr>
              <a:xfrm>
                <a:off x="2954613" y="5451758"/>
                <a:ext cx="6096000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430F2A-082D-8B63-4B03-F9D0D4803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613" y="5451758"/>
                <a:ext cx="6096000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1BF265-2A40-9356-252D-1BF3504A940A}"/>
              </a:ext>
            </a:extLst>
          </p:cNvPr>
          <p:cNvSpPr txBox="1"/>
          <p:nvPr/>
        </p:nvSpPr>
        <p:spPr>
          <a:xfrm>
            <a:off x="8821431" y="4562752"/>
            <a:ext cx="285687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Definition of variance (constant)</a:t>
            </a:r>
            <a:endParaRPr lang="he-IL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57F2C-4F88-B273-6973-91D7DBC3A9A5}"/>
              </a:ext>
            </a:extLst>
          </p:cNvPr>
          <p:cNvSpPr txBox="1"/>
          <p:nvPr/>
        </p:nvSpPr>
        <p:spPr>
          <a:xfrm>
            <a:off x="9182908" y="5012478"/>
            <a:ext cx="2133918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X1…Xn are independent</a:t>
            </a:r>
            <a:endParaRPr lang="he-IL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5B5EEB-28C8-8916-4A2C-5CAC7ED30A34}"/>
              </a:ext>
            </a:extLst>
          </p:cNvPr>
          <p:cNvSpPr txBox="1"/>
          <p:nvPr/>
        </p:nvSpPr>
        <p:spPr>
          <a:xfrm>
            <a:off x="7752080" y="5660659"/>
            <a:ext cx="3988592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Variance of X1…Xn is equal (random sampling)</a:t>
            </a:r>
            <a:endParaRPr lang="he-IL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478C72-989D-AF9F-51D9-4D9A5AD97ADA}"/>
                  </a:ext>
                </a:extLst>
              </p:cNvPr>
              <p:cNvSpPr txBox="1"/>
              <p:nvPr/>
            </p:nvSpPr>
            <p:spPr>
              <a:xfrm>
                <a:off x="5023068" y="3411326"/>
                <a:ext cx="1179169" cy="699102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B478C72-989D-AF9F-51D9-4D9A5AD97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068" y="3411326"/>
                <a:ext cx="1179169" cy="69910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A8023FEB-1DAD-94E6-6AA0-CAB7307DC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Sampling Distribution of the Mean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80D8221-0DD5-D251-98A8-094AA10E2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2258495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To do that, we need to answer three questions: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expected value of the mean’s sampling distribution? 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b="1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variance of the mean’s sampling distribution?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shape of the mean’s sampling distribution? 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FA9D3BF-5BAF-BA4E-A1C5-024625C55603}"/>
              </a:ext>
            </a:extLst>
          </p:cNvPr>
          <p:cNvCxnSpPr>
            <a:cxnSpLocks/>
            <a:stCxn id="6" idx="1"/>
            <a:endCxn id="14" idx="3"/>
          </p:cNvCxnSpPr>
          <p:nvPr/>
        </p:nvCxnSpPr>
        <p:spPr>
          <a:xfrm flipH="1">
            <a:off x="6202237" y="3444931"/>
            <a:ext cx="1257401" cy="315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0DC729A-7C7C-D586-8121-EDF9FBD5FAD1}"/>
              </a:ext>
            </a:extLst>
          </p:cNvPr>
          <p:cNvSpPr txBox="1"/>
          <p:nvPr/>
        </p:nvSpPr>
        <p:spPr>
          <a:xfrm>
            <a:off x="7459638" y="3260265"/>
            <a:ext cx="342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Also known as Standard Error (SE)</a:t>
            </a:r>
          </a:p>
        </p:txBody>
      </p:sp>
    </p:spTree>
    <p:extLst>
      <p:ext uri="{BB962C8B-B14F-4D97-AF65-F5344CB8AC3E}">
        <p14:creationId xmlns:p14="http://schemas.microsoft.com/office/powerpoint/2010/main" val="338450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6" grpId="0"/>
      <p:bldP spid="17" grpId="0"/>
      <p:bldP spid="18" grpId="0"/>
      <p:bldP spid="1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3853EB-5AD2-10D9-B3E3-C3A5B665DBA8}"/>
              </a:ext>
            </a:extLst>
          </p:cNvPr>
          <p:cNvSpPr txBox="1"/>
          <p:nvPr/>
        </p:nvSpPr>
        <p:spPr>
          <a:xfrm>
            <a:off x="838200" y="4124960"/>
            <a:ext cx="10419080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If x is normally distributed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	OR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If n is ‘large enough’ (typically, n≥30; </a:t>
            </a: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		          central limit theorem)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11CE82-CAE2-84E9-83F7-AE6898A88E0B}"/>
              </a:ext>
            </a:extLst>
          </p:cNvPr>
          <p:cNvSpPr/>
          <p:nvPr/>
        </p:nvSpPr>
        <p:spPr>
          <a:xfrm>
            <a:off x="4276399" y="4009783"/>
            <a:ext cx="1493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9F9652-21C5-55EC-9969-F5741D22050B}"/>
                  </a:ext>
                </a:extLst>
              </p:cNvPr>
              <p:cNvSpPr txBox="1"/>
              <p:nvPr/>
            </p:nvSpPr>
            <p:spPr>
              <a:xfrm>
                <a:off x="6096000" y="4037733"/>
                <a:ext cx="3933003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is normally distributed</a:t>
                </a:r>
                <a:endParaRPr lang="he-IL" sz="24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C9F9652-21C5-55EC-9969-F5741D220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37733"/>
                <a:ext cx="3933003" cy="461665"/>
              </a:xfrm>
              <a:prstGeom prst="rect">
                <a:avLst/>
              </a:prstGeom>
              <a:blipFill>
                <a:blip r:embed="rId2"/>
                <a:stretch>
                  <a:fillRect t="-9211" r="-108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4440"/>
            <a:ext cx="10515600" cy="2258495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To do that, we need to answer three questions: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expected value of the mean’s sampling distribution? 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variance of the mean’s sampling distribution?</a:t>
            </a:r>
          </a:p>
          <a:p>
            <a:pPr marL="342900" indent="-342900" algn="l" rtl="0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en-US" sz="1800" b="1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What is the shape of the mean’s sampling distribution?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Sampling Distribution of the Mean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28337093-0E15-6AF0-87CB-B3B1B2192F7D}"/>
              </a:ext>
            </a:extLst>
          </p:cNvPr>
          <p:cNvSpPr/>
          <p:nvPr/>
        </p:nvSpPr>
        <p:spPr>
          <a:xfrm>
            <a:off x="6096000" y="5306050"/>
            <a:ext cx="1493520" cy="579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54F1D6-A4B6-6EB1-6DC4-210BB87764D3}"/>
                  </a:ext>
                </a:extLst>
              </p:cNvPr>
              <p:cNvSpPr txBox="1"/>
              <p:nvPr/>
            </p:nvSpPr>
            <p:spPr>
              <a:xfrm>
                <a:off x="7751974" y="5306050"/>
                <a:ext cx="3933003" cy="46166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acc>
                    <m:r>
                      <a:rPr lang="en-US" sz="2400" b="1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is normally distributed</a:t>
                </a:r>
                <a:endParaRPr lang="he-IL" sz="24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54F1D6-A4B6-6EB1-6DC4-210BB877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974" y="5306050"/>
                <a:ext cx="3933003" cy="461665"/>
              </a:xfrm>
              <a:prstGeom prst="rect">
                <a:avLst/>
              </a:prstGeom>
              <a:blipFill>
                <a:blip r:embed="rId3"/>
                <a:stretch>
                  <a:fillRect t="-9211" r="-108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04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4440"/>
                <a:ext cx="10896600" cy="537210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We observed: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=536 in a sample of size N=25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We know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)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Under H0 and given the known population variance/SD,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~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𝑁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)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To compute a p-value for our observation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=536) we utilize one extra step: </a:t>
                </a:r>
              </a:p>
              <a:p>
                <a:pPr marL="0" indent="0" algn="ctr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Normalization/scaling/z-scoring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i="1" dirty="0">
                    <a:latin typeface="Cambria Math" panose="02040503050406030204" pitchFamily="18" charset="0"/>
                    <a:cs typeface="Alef" panose="00000500000000000000" pitchFamily="2" charset="-79"/>
                  </a:rPr>
                  <a:t>If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lef" panose="00000500000000000000" pitchFamily="2" charset="-79"/>
                  </a:rPr>
                  <a:t> Then </a:t>
                </a:r>
                <a:r>
                  <a:rPr lang="en-US" sz="1800" i="1" dirty="0">
                    <a:latin typeface="Cambria Math" panose="02040503050406030204" pitchFamily="18" charset="0"/>
                    <a:cs typeface="Alef" panose="00000500000000000000" pitchFamily="2" charset="-79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den>
                    </m:f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1800" i="1" dirty="0">
                    <a:latin typeface="Cambria Math" panose="02040503050406030204" pitchFamily="18" charset="0"/>
                    <a:cs typeface="Alef" panose="00000500000000000000" pitchFamily="2" charset="-79"/>
                  </a:rPr>
                  <a:t>.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i="1" dirty="0">
                    <a:latin typeface="Cambria Math" panose="02040503050406030204" pitchFamily="18" charset="0"/>
                    <a:cs typeface="Alef" panose="00000500000000000000" pitchFamily="2" charset="-79"/>
                  </a:rPr>
                  <a:t>AKA :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𝒁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den>
                    </m:f>
                  </m:oMath>
                </a14:m>
                <a:r>
                  <a:rPr lang="en-US" sz="1800" b="1" i="1" dirty="0">
                    <a:latin typeface="Cambria Math" panose="02040503050406030204" pitchFamily="18" charset="0"/>
                    <a:cs typeface="Alef" panose="00000500000000000000" pitchFamily="2" charset="-79"/>
                  </a:rPr>
                  <a:t>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dirty="0"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dirty="0">
                    <a:cs typeface="Alef" panose="00000500000000000000" pitchFamily="2" charset="-79"/>
                  </a:rPr>
                  <a:t>In our example: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~</m:t>
                        </m:r>
                      </m:e>
                      <m:sub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𝑁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, </m:t>
                        </m:r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𝑁</m:t>
                    </m:r>
                    <m:r>
                      <a:rPr lang="en-US" sz="180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500</m:t>
                    </m:r>
                    <m:r>
                      <a:rPr lang="en-US" sz="180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, 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sz="1800" dirty="0">
                        <a:latin typeface="Alef" panose="00000500000000000000" pitchFamily="2" charset="-79"/>
                        <a:ea typeface="Calibri" panose="020F0502020204030204" pitchFamily="34" charset="0"/>
                        <a:cs typeface="Alef" panose="00000500000000000000" pitchFamily="2" charset="-79"/>
                      </a:rPr>
                      <m:t>)</m:t>
                    </m:r>
                  </m:oMath>
                </a14:m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536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500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25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4440"/>
                <a:ext cx="10896600" cy="5372100"/>
              </a:xfrm>
              <a:blipFill>
                <a:blip r:embed="rId2"/>
                <a:stretch>
                  <a:fillRect l="-447" t="-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Back to our example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B981EE-F60B-74DD-ACDD-511CD9A90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098" r="8236"/>
          <a:stretch/>
        </p:blipFill>
        <p:spPr>
          <a:xfrm>
            <a:off x="6841374" y="3819524"/>
            <a:ext cx="5205846" cy="3038475"/>
          </a:xfrm>
          <a:prstGeom prst="rect">
            <a:avLst/>
          </a:prstGeom>
        </p:spPr>
      </p:pic>
      <p:sp>
        <p:nvSpPr>
          <p:cNvPr id="9" name="Action Button: Blank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75425C7-9D8F-3668-1EBE-A685B7C180FF}"/>
              </a:ext>
            </a:extLst>
          </p:cNvPr>
          <p:cNvSpPr/>
          <p:nvPr/>
        </p:nvSpPr>
        <p:spPr>
          <a:xfrm>
            <a:off x="4120515" y="3920490"/>
            <a:ext cx="811530" cy="382112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Why?</a:t>
            </a:r>
            <a:endParaRPr lang="he-IL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618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58218"/>
            <a:ext cx="11211560" cy="1018108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The Replication Crisis in Psychology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5" y="1076326"/>
            <a:ext cx="11397269" cy="5723456"/>
          </a:xfrm>
        </p:spPr>
        <p:txBody>
          <a:bodyPr>
            <a:normAutofit fontScale="92500" lnSpcReduction="20000"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1950’s-1990’s: Once a (long) while, a paper reporting a replication attempt (and sometime, failure).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Both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exact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and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conceptual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replications.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Starting from the early 2000’s, some doubts are raised regarding the reproducibility of famous effects in Psychology.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Some “whispers” about failures to replicate.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Ioannidis, 2005, a simulation study: </a:t>
            </a:r>
            <a:r>
              <a:rPr lang="en-US" sz="2400" b="1" i="1" dirty="0">
                <a:latin typeface="Alef" panose="00000500000000000000" pitchFamily="2" charset="-79"/>
                <a:cs typeface="Alef" panose="00000500000000000000" pitchFamily="2" charset="-79"/>
              </a:rPr>
              <a:t>“Why Most Published Research Studies are False”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Not specific to Psychology,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Based on multiple assumptions,</a:t>
            </a:r>
          </a:p>
          <a:p>
            <a:pPr lvl="1"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The bottom line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: &gt;50% of positive findings are not replicable, reflecting false positives.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 2011, reproducibility in psychology becomes a hot topic…</a:t>
            </a:r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A524F-E287-FC23-74AD-DDE8E0462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47" t="63333" r="53203" b="23056"/>
          <a:stretch/>
        </p:blipFill>
        <p:spPr>
          <a:xfrm>
            <a:off x="3492990" y="4952512"/>
            <a:ext cx="4600575" cy="12251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B0834-5A56-77F6-39AD-B4359DA0C765}"/>
              </a:ext>
            </a:extLst>
          </p:cNvPr>
          <p:cNvSpPr/>
          <p:nvPr/>
        </p:nvSpPr>
        <p:spPr>
          <a:xfrm>
            <a:off x="7541172" y="5108467"/>
            <a:ext cx="642909" cy="187433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&gt;1000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764AF7-6A5E-90F1-0A58-C2CE3C0F727A}"/>
              </a:ext>
            </a:extLst>
          </p:cNvPr>
          <p:cNvSpPr/>
          <p:nvPr/>
        </p:nvSpPr>
        <p:spPr>
          <a:xfrm>
            <a:off x="3619557" y="5487913"/>
            <a:ext cx="1304868" cy="16041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100-200</a:t>
            </a:r>
          </a:p>
        </p:txBody>
      </p:sp>
    </p:spTree>
    <p:extLst>
      <p:ext uri="{BB962C8B-B14F-4D97-AF65-F5344CB8AC3E}">
        <p14:creationId xmlns:p14="http://schemas.microsoft.com/office/powerpoint/2010/main" val="136403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4440"/>
            <a:ext cx="10896600" cy="492442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Compute p-value</a:t>
            </a:r>
            <a:r>
              <a:rPr lang="en-US" sz="1800" b="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: based on the standard normal distribution:</a:t>
            </a: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8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800" b="1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Is this extreme enough?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B981EE-F60B-74DD-ACDD-511CD9A90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98" r="8236"/>
          <a:stretch/>
        </p:blipFill>
        <p:spPr>
          <a:xfrm>
            <a:off x="3232784" y="1690687"/>
            <a:ext cx="5726431" cy="33423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709942-68D7-2B11-A6C7-21CC48BA7627}"/>
              </a:ext>
            </a:extLst>
          </p:cNvPr>
          <p:cNvCxnSpPr/>
          <p:nvPr/>
        </p:nvCxnSpPr>
        <p:spPr>
          <a:xfrm>
            <a:off x="7416165" y="2472690"/>
            <a:ext cx="0" cy="225171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6D0334-7228-9794-14E0-0867064A31CE}"/>
              </a:ext>
            </a:extLst>
          </p:cNvPr>
          <p:cNvSpPr txBox="1"/>
          <p:nvPr/>
        </p:nvSpPr>
        <p:spPr>
          <a:xfrm>
            <a:off x="7066550" y="4754483"/>
            <a:ext cx="6992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Z=1.8</a:t>
            </a:r>
            <a:endParaRPr lang="he-IL" b="1" dirty="0">
              <a:solidFill>
                <a:srgbClr val="ED7D3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0D3AB-3518-7A7A-8BC5-486AB696AE8C}"/>
              </a:ext>
            </a:extLst>
          </p:cNvPr>
          <p:cNvSpPr/>
          <p:nvPr/>
        </p:nvSpPr>
        <p:spPr>
          <a:xfrm>
            <a:off x="7416166" y="4061460"/>
            <a:ext cx="1453514" cy="602218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7F75C-4290-4315-6861-21A0EA9DCCA7}"/>
              </a:ext>
            </a:extLst>
          </p:cNvPr>
          <p:cNvSpPr txBox="1"/>
          <p:nvPr/>
        </p:nvSpPr>
        <p:spPr>
          <a:xfrm>
            <a:off x="8959215" y="3876794"/>
            <a:ext cx="2023824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i="1" dirty="0"/>
              <a:t>One-tailed p-value:</a:t>
            </a:r>
          </a:p>
          <a:p>
            <a:pPr algn="l" rtl="0"/>
            <a:r>
              <a:rPr lang="en-US" i="1" dirty="0"/>
              <a:t>p=0.0359</a:t>
            </a:r>
            <a:endParaRPr lang="he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B4DB7-61DC-D0B8-16AA-C2766D42A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700" y="5290007"/>
                <a:ext cx="10515600" cy="1383030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We had a 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directional hypothesis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(H1: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&gt;</m:t>
                    </m:r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500</m:t>
                    </m:r>
                  </m:oMath>
                </a14:m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),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hence we will use a 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one-tailed </a:t>
                </a:r>
                <a:r>
                  <a:rPr lang="en-US" sz="1800" b="1" i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p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-value.</a:t>
                </a:r>
              </a:p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Our definition of “an extreme observation” only deals with more positive values.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B4DB7-61DC-D0B8-16AA-C2766D42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5290007"/>
                <a:ext cx="10515600" cy="1383030"/>
              </a:xfrm>
              <a:prstGeom prst="rect">
                <a:avLst/>
              </a:prstGeom>
              <a:blipFill>
                <a:blip r:embed="rId4"/>
                <a:stretch>
                  <a:fillRect l="-464" t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18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4440"/>
            <a:ext cx="10896600" cy="492442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Compute p-value</a:t>
            </a:r>
            <a:r>
              <a:rPr lang="en-US" sz="1800" b="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: based on the standard normal distribution:</a:t>
            </a: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8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1800" b="1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Is this extreme enough?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7B981EE-F60B-74DD-ACDD-511CD9A903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98" r="8236"/>
          <a:stretch/>
        </p:blipFill>
        <p:spPr>
          <a:xfrm>
            <a:off x="3232784" y="1690687"/>
            <a:ext cx="5726431" cy="3342323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709942-68D7-2B11-A6C7-21CC48BA7627}"/>
              </a:ext>
            </a:extLst>
          </p:cNvPr>
          <p:cNvCxnSpPr/>
          <p:nvPr/>
        </p:nvCxnSpPr>
        <p:spPr>
          <a:xfrm>
            <a:off x="7416165" y="2472690"/>
            <a:ext cx="0" cy="225171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A6D0334-7228-9794-14E0-0867064A31CE}"/>
              </a:ext>
            </a:extLst>
          </p:cNvPr>
          <p:cNvSpPr txBox="1"/>
          <p:nvPr/>
        </p:nvSpPr>
        <p:spPr>
          <a:xfrm>
            <a:off x="7066550" y="4741783"/>
            <a:ext cx="6992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Z=1.8</a:t>
            </a:r>
            <a:endParaRPr lang="he-IL" b="1" dirty="0">
              <a:solidFill>
                <a:srgbClr val="ED7D3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0D3AB-3518-7A7A-8BC5-486AB696AE8C}"/>
              </a:ext>
            </a:extLst>
          </p:cNvPr>
          <p:cNvSpPr/>
          <p:nvPr/>
        </p:nvSpPr>
        <p:spPr>
          <a:xfrm>
            <a:off x="7416166" y="4061460"/>
            <a:ext cx="1453514" cy="602218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F7F75C-4290-4315-6861-21A0EA9DCCA7}"/>
              </a:ext>
            </a:extLst>
          </p:cNvPr>
          <p:cNvSpPr txBox="1"/>
          <p:nvPr/>
        </p:nvSpPr>
        <p:spPr>
          <a:xfrm>
            <a:off x="8959215" y="3876794"/>
            <a:ext cx="203517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i="1" dirty="0"/>
              <a:t>Two-tailed p-value:</a:t>
            </a:r>
          </a:p>
          <a:p>
            <a:pPr algn="l" rtl="0"/>
            <a:r>
              <a:rPr lang="en-US" i="1" dirty="0"/>
              <a:t>p=0.0718</a:t>
            </a:r>
            <a:endParaRPr lang="he-I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B4DB7-61DC-D0B8-16AA-C2766D42A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310" y="5277507"/>
                <a:ext cx="10515600" cy="1634172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If we had 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a non-directional hypothesis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(of the form: H0 </a:t>
                </a:r>
                <a14:m>
                  <m:oMath xmlns:m="http://schemas.openxmlformats.org/officeDocument/2006/math">
                    <m: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;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H1:</a:t>
                </a:r>
                <a:r>
                  <a:rPr lang="en-US" sz="1800" dirty="0"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𝑎</m:t>
                    </m:r>
                  </m:oMath>
                </a14:m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; 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e.g., H1 being that treatment changes scores, not necessarily improving then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)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, we would use a </a:t>
                </a: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two-tailed p-value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.</a:t>
                </a:r>
              </a:p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The definition of “an extreme observation” includes both negative and positive values.</a:t>
                </a:r>
              </a:p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p</a:t>
                </a:r>
                <a:r>
                  <a:rPr lang="en-US" sz="1800" baseline="-25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two-tailed</a:t>
                </a:r>
                <a:r>
                  <a:rPr lang="en-US" sz="1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 = 2*p</a:t>
                </a:r>
                <a:r>
                  <a:rPr lang="en-US" sz="1800" baseline="-250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one-tailed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33B4DB7-61DC-D0B8-16AA-C2766D42A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" y="5277507"/>
                <a:ext cx="10515600" cy="1634172"/>
              </a:xfrm>
              <a:prstGeom prst="rect">
                <a:avLst/>
              </a:prstGeom>
              <a:blipFill>
                <a:blip r:embed="rId4"/>
                <a:stretch>
                  <a:fillRect l="-464" t="-1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25320D-4E74-E78D-54DE-A4076F9DBD35}"/>
              </a:ext>
            </a:extLst>
          </p:cNvPr>
          <p:cNvCxnSpPr/>
          <p:nvPr/>
        </p:nvCxnSpPr>
        <p:spPr>
          <a:xfrm>
            <a:off x="5101590" y="2426435"/>
            <a:ext cx="0" cy="225171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38C5F5C-91C3-535C-3F2D-A55FFCA5E95E}"/>
              </a:ext>
            </a:extLst>
          </p:cNvPr>
          <p:cNvSpPr/>
          <p:nvPr/>
        </p:nvSpPr>
        <p:spPr>
          <a:xfrm>
            <a:off x="3648076" y="4038065"/>
            <a:ext cx="1453514" cy="602218"/>
          </a:xfrm>
          <a:prstGeom prst="rect">
            <a:avLst/>
          </a:prstGeom>
          <a:solidFill>
            <a:schemeClr val="accent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B309A-A9B0-08A6-DD3E-B20C5A860945}"/>
              </a:ext>
            </a:extLst>
          </p:cNvPr>
          <p:cNvSpPr txBox="1"/>
          <p:nvPr/>
        </p:nvSpPr>
        <p:spPr>
          <a:xfrm>
            <a:off x="4675030" y="4704636"/>
            <a:ext cx="77617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>
                <a:solidFill>
                  <a:srgbClr val="ED7D31"/>
                </a:solidFill>
              </a:rPr>
              <a:t>Z=-1.8</a:t>
            </a:r>
            <a:endParaRPr lang="he-IL" b="1" dirty="0">
              <a:solidFill>
                <a:srgbClr val="ED7D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3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14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Like any statistical test, there are some assumptions that underlie our z-test: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r>
                  <a:rPr lang="en-US" sz="2400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Independent and random sampling </a:t>
                </a: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of observations to sample.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Otherwise, we cannot draw 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 and Var(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endParaRPr lang="en-US" sz="18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sz="2400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Known population variance</a:t>
                </a: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Otherwise, we cannot use a z-test (more soon).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endParaRPr lang="en-US" sz="18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sz="2400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The sampling distribution of the mean is norm</a:t>
                </a: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al. That is,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Either: 3.1. x is normally distributed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Or:      3.2 N is “large enough” (central limit theorem).</a:t>
                </a:r>
                <a:endParaRPr lang="en-US" sz="18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Otherwise, we cannot accurately compute a Z-score.</a:t>
                </a: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  <a:blipFill>
                <a:blip r:embed="rId2"/>
                <a:stretch>
                  <a:fillRect l="-1030" t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One sample Z-test: assumptions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7837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400" b="1" dirty="0">
                <a:latin typeface="Alef" panose="00000500000000000000" pitchFamily="2" charset="-79"/>
                <a:cs typeface="Alef" panose="00000500000000000000" pitchFamily="2" charset="-79"/>
              </a:rPr>
              <a:t>A </a:t>
            </a:r>
            <a:r>
              <a:rPr lang="en-US" sz="4400" b="1" i="1" dirty="0">
                <a:latin typeface="Alef" panose="00000500000000000000" pitchFamily="2" charset="-79"/>
                <a:cs typeface="Alef" panose="00000500000000000000" pitchFamily="2" charset="-79"/>
              </a:rPr>
              <a:t>slightly</a:t>
            </a:r>
            <a:r>
              <a:rPr lang="en-US" sz="4400" b="1" dirty="0">
                <a:latin typeface="Alef" panose="00000500000000000000" pitchFamily="2" charset="-79"/>
                <a:cs typeface="Alef" panose="00000500000000000000" pitchFamily="2" charset="-79"/>
              </a:rPr>
              <a:t> less basic statistical test:</a:t>
            </a:r>
            <a:br>
              <a:rPr lang="en-US" sz="44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400" dirty="0">
                <a:latin typeface="Alef" panose="00000500000000000000" pitchFamily="2" charset="-79"/>
                <a:cs typeface="Alef" panose="00000500000000000000" pitchFamily="2" charset="-79"/>
              </a:rPr>
              <a:t>One-sample t-test</a:t>
            </a:r>
            <a:endParaRPr lang="he-IL" sz="4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71270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90805"/>
            <a:ext cx="1051560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T-test: Unknown variance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D7A85-DEDE-7885-88AA-EA2FCB85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10" y="1314450"/>
            <a:ext cx="8779999" cy="5372735"/>
          </a:xfrm>
        </p:spPr>
        <p:txBody>
          <a:bodyPr>
            <a:normAutofit/>
          </a:bodyPr>
          <a:lstStyle/>
          <a:p>
            <a:pPr algn="l" rtl="0"/>
            <a:r>
              <a:rPr lang="en-US" sz="2200" dirty="0">
                <a:effectLst/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We rarely use a z-test, because, practically speaking, we almost never know the population variance.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Mostly happens in stats classes 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</a:t>
            </a: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algn="l" rtl="0"/>
            <a:r>
              <a:rPr lang="en-US" sz="2200" b="1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Instead, we use a t-test</a:t>
            </a:r>
            <a:r>
              <a:rPr lang="en-US" sz="22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: where we also estimate the population variance. </a:t>
            </a:r>
            <a:endParaRPr lang="he-IL" sz="2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7429E-6944-30E1-CCB2-ECDB188DEBE6}"/>
                  </a:ext>
                </a:extLst>
              </p:cNvPr>
              <p:cNvSpPr txBox="1"/>
              <p:nvPr/>
            </p:nvSpPr>
            <p:spPr>
              <a:xfrm>
                <a:off x="9077276" y="1018170"/>
                <a:ext cx="2150744" cy="907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77429E-6944-30E1-CCB2-ECDB188DE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276" y="1018170"/>
                <a:ext cx="2150744" cy="9070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A0E394-3A53-0082-6CD7-64DDC7A56DB1}"/>
                  </a:ext>
                </a:extLst>
              </p:cNvPr>
              <p:cNvSpPr txBox="1"/>
              <p:nvPr/>
            </p:nvSpPr>
            <p:spPr>
              <a:xfrm>
                <a:off x="5354981" y="3324680"/>
                <a:ext cx="2707856" cy="1145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he-IL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A0E394-3A53-0082-6CD7-64DDC7A56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4981" y="3324680"/>
                <a:ext cx="2707856" cy="11451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630954-E48A-E5C3-7A7D-4FC6134CEA13}"/>
              </a:ext>
            </a:extLst>
          </p:cNvPr>
          <p:cNvCxnSpPr>
            <a:cxnSpLocks/>
          </p:cNvCxnSpPr>
          <p:nvPr/>
        </p:nvCxnSpPr>
        <p:spPr>
          <a:xfrm>
            <a:off x="7016262" y="4185138"/>
            <a:ext cx="490657" cy="121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C2B58-7763-CAD0-2D57-53DE71F4361D}"/>
                  </a:ext>
                </a:extLst>
              </p:cNvPr>
              <p:cNvSpPr txBox="1"/>
              <p:nvPr/>
            </p:nvSpPr>
            <p:spPr>
              <a:xfrm>
                <a:off x="6629505" y="5349593"/>
                <a:ext cx="2722348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An unbiased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he-IL" sz="16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C2B58-7763-CAD0-2D57-53DE71F43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505" y="5349593"/>
                <a:ext cx="2722348" cy="338554"/>
              </a:xfrm>
              <a:prstGeom prst="rect">
                <a:avLst/>
              </a:prstGeom>
              <a:blipFill>
                <a:blip r:embed="rId5"/>
                <a:stretch>
                  <a:fillRect l="-1345" t="-3636" r="-2466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80F9EE-335C-3EFE-4658-FEA9CB1874F9}"/>
              </a:ext>
            </a:extLst>
          </p:cNvPr>
          <p:cNvCxnSpPr>
            <a:cxnSpLocks/>
            <a:stCxn id="6" idx="1"/>
            <a:endCxn id="13" idx="0"/>
          </p:cNvCxnSpPr>
          <p:nvPr/>
        </p:nvCxnSpPr>
        <p:spPr>
          <a:xfrm flipH="1">
            <a:off x="3909113" y="3897241"/>
            <a:ext cx="1445868" cy="906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48866A-A299-E300-2BB4-2227554AC63F}"/>
              </a:ext>
            </a:extLst>
          </p:cNvPr>
          <p:cNvSpPr txBox="1"/>
          <p:nvPr/>
        </p:nvSpPr>
        <p:spPr>
          <a:xfrm>
            <a:off x="1520190" y="4803777"/>
            <a:ext cx="4777845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The statistic is no longer normally distributed; it follows a Student’s t-distribution.</a:t>
            </a: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The exact shape of the distribution is determined by another feature: Its degrees of freedom (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df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) </a:t>
            </a:r>
            <a:endParaRPr lang="he-IL" sz="1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8645E29-D818-5136-0ABA-A0F6F1BE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E4F1BDA8-56EC-283D-1585-EEE382DEB5BA}"/>
                  </a:ext>
                </a:extLst>
              </p:cNvPr>
              <p:cNvSpPr txBox="1"/>
              <p:nvPr/>
            </p:nvSpPr>
            <p:spPr bwMode="auto">
              <a:xfrm>
                <a:off x="7345363" y="5653088"/>
                <a:ext cx="2449512" cy="601662"/>
              </a:xfrm>
              <a:prstGeom prst="rect">
                <a:avLst/>
              </a:prstGeom>
              <a:noFill/>
            </p:spPr>
            <p:txBody>
              <a:bodyPr>
                <a:normAutofit fontScale="7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̄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E4F1BDA8-56EC-283D-1585-EEE382DE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5363" y="5653088"/>
                <a:ext cx="2449512" cy="6016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ction Button: Blank 3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F7308C88-C658-1322-422C-2BBAE6081912}"/>
              </a:ext>
            </a:extLst>
          </p:cNvPr>
          <p:cNvSpPr/>
          <p:nvPr/>
        </p:nvSpPr>
        <p:spPr>
          <a:xfrm>
            <a:off x="10882764" y="5688147"/>
            <a:ext cx="962526" cy="92405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Why unbiased?</a:t>
            </a:r>
            <a:endParaRPr lang="he-IL" sz="1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07795E-0DD4-772E-3639-151BDB991EFE}"/>
                  </a:ext>
                </a:extLst>
              </p:cNvPr>
              <p:cNvSpPr txBox="1"/>
              <p:nvPr/>
            </p:nvSpPr>
            <p:spPr>
              <a:xfrm>
                <a:off x="9126709" y="364271"/>
                <a:ext cx="2150744" cy="583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</m:acc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~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skw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07795E-0DD4-772E-3639-151BDB991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709" y="364271"/>
                <a:ext cx="2150744" cy="583750"/>
              </a:xfrm>
              <a:prstGeom prst="rect">
                <a:avLst/>
              </a:prstGeom>
              <a:blipFill>
                <a:blip r:embed="rId9"/>
                <a:stretch>
                  <a:fillRect t="-101042" r="-29462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31E4A-DFC3-2D93-094E-27A85F44EF8E}"/>
                  </a:ext>
                </a:extLst>
              </p:cNvPr>
              <p:cNvSpPr txBox="1"/>
              <p:nvPr/>
            </p:nvSpPr>
            <p:spPr>
              <a:xfrm>
                <a:off x="8283546" y="3448096"/>
                <a:ext cx="2707856" cy="986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~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𝑡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D31E4A-DFC3-2D93-094E-27A85F44E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546" y="3448096"/>
                <a:ext cx="2707856" cy="98680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ction Button: Blank 9">
            <a:hlinkClick r:id="rId11" action="ppaction://hlinksldjump" highlightClick="1"/>
            <a:extLst>
              <a:ext uri="{FF2B5EF4-FFF2-40B4-BE49-F238E27FC236}">
                <a16:creationId xmlns:a16="http://schemas.microsoft.com/office/drawing/2014/main" id="{F4A3ACD3-5729-AF24-BD84-B02167D298CF}"/>
              </a:ext>
            </a:extLst>
          </p:cNvPr>
          <p:cNvSpPr/>
          <p:nvPr/>
        </p:nvSpPr>
        <p:spPr>
          <a:xfrm>
            <a:off x="2686127" y="3448096"/>
            <a:ext cx="1334136" cy="924059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>
                <a:latin typeface="Alef" panose="00000500000000000000" pitchFamily="2" charset="-79"/>
                <a:cs typeface="Alef" panose="00000500000000000000" pitchFamily="2" charset="-79"/>
              </a:rPr>
              <a:t>Why t distribution? (more math)</a:t>
            </a:r>
            <a:endParaRPr lang="he-IL" sz="1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F0149-B235-CB40-FF07-1C4A8AF1281A}"/>
                  </a:ext>
                </a:extLst>
              </p:cNvPr>
              <p:cNvSpPr txBox="1"/>
              <p:nvPr/>
            </p:nvSpPr>
            <p:spPr>
              <a:xfrm>
                <a:off x="9077276" y="1994850"/>
                <a:ext cx="2857206" cy="908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EF0149-B235-CB40-FF07-1C4A8AF12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276" y="1994850"/>
                <a:ext cx="2857206" cy="90864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23">
                <a:extLst>
                  <a:ext uri="{FF2B5EF4-FFF2-40B4-BE49-F238E27FC236}">
                    <a16:creationId xmlns:a16="http://schemas.microsoft.com/office/drawing/2014/main" id="{5EB67B0C-E32E-2203-1380-1D3ED65BD6B3}"/>
                  </a:ext>
                </a:extLst>
              </p:cNvPr>
              <p:cNvSpPr txBox="1"/>
              <p:nvPr/>
            </p:nvSpPr>
            <p:spPr bwMode="auto">
              <a:xfrm>
                <a:off x="7345363" y="6183764"/>
                <a:ext cx="2449512" cy="601662"/>
              </a:xfrm>
              <a:prstGeom prst="rect">
                <a:avLst/>
              </a:prstGeom>
              <a:noFill/>
            </p:spPr>
            <p:txBody>
              <a:bodyPr>
                <a:normAutofit fontScale="85000" lnSpcReduction="10000"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bject 23">
                <a:extLst>
                  <a:ext uri="{FF2B5EF4-FFF2-40B4-BE49-F238E27FC236}">
                    <a16:creationId xmlns:a16="http://schemas.microsoft.com/office/drawing/2014/main" id="{5EB67B0C-E32E-2203-1380-1D3ED65BD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5363" y="6183764"/>
                <a:ext cx="2449512" cy="60166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13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24" grpId="0"/>
      <p:bldP spid="32" grpId="0" animBg="1"/>
      <p:bldP spid="36" grpId="0"/>
      <p:bldP spid="37" grpId="0"/>
      <p:bldP spid="10" grpId="0" animBg="1"/>
      <p:bldP spid="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710" y="90805"/>
            <a:ext cx="1051560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t distribution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8645E29-D818-5136-0ABA-A0F6F1BE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D8AA5C-42F7-AC81-5D5A-E68ADF00C1E4}"/>
              </a:ext>
            </a:extLst>
          </p:cNvPr>
          <p:cNvGrpSpPr/>
          <p:nvPr/>
        </p:nvGrpSpPr>
        <p:grpSpPr>
          <a:xfrm>
            <a:off x="4018085" y="1099038"/>
            <a:ext cx="4936356" cy="3949318"/>
            <a:chOff x="3526317" y="1169282"/>
            <a:chExt cx="5139366" cy="4107280"/>
          </a:xfrm>
        </p:grpSpPr>
        <p:pic>
          <p:nvPicPr>
            <p:cNvPr id="12" name="Picture 11" descr="Chart, histogram&#10;&#10;Description automatically generated">
              <a:extLst>
                <a:ext uri="{FF2B5EF4-FFF2-40B4-BE49-F238E27FC236}">
                  <a16:creationId xmlns:a16="http://schemas.microsoft.com/office/drawing/2014/main" id="{74CF6CDE-53F7-81FE-769B-421D51E4A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317" y="1169282"/>
              <a:ext cx="5139366" cy="410728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E02D00-7FD1-2B66-D033-55AF270D3F01}"/>
                </a:ext>
              </a:extLst>
            </p:cNvPr>
            <p:cNvSpPr txBox="1"/>
            <p:nvPr/>
          </p:nvSpPr>
          <p:spPr>
            <a:xfrm>
              <a:off x="7252335" y="1581438"/>
              <a:ext cx="7943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/>
                <a:t>df</a:t>
              </a:r>
              <a:r>
                <a:rPr lang="en-US" dirty="0"/>
                <a:t>=1</a:t>
              </a:r>
              <a:endParaRPr lang="he-IL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B0FF79-5AB0-8C2C-9E5D-8EDD0839B386}"/>
                </a:ext>
              </a:extLst>
            </p:cNvPr>
            <p:cNvSpPr txBox="1"/>
            <p:nvPr/>
          </p:nvSpPr>
          <p:spPr>
            <a:xfrm>
              <a:off x="7252334" y="1985110"/>
              <a:ext cx="7943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/>
                <a:t>df</a:t>
              </a:r>
              <a:r>
                <a:rPr lang="en-US" dirty="0"/>
                <a:t>=2</a:t>
              </a:r>
              <a:endParaRPr lang="he-IL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C49A49-033A-3EB4-89A4-5115D3B9ABA2}"/>
                </a:ext>
              </a:extLst>
            </p:cNvPr>
            <p:cNvSpPr txBox="1"/>
            <p:nvPr/>
          </p:nvSpPr>
          <p:spPr>
            <a:xfrm>
              <a:off x="7252334" y="2344103"/>
              <a:ext cx="7943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/>
                <a:t>df</a:t>
              </a:r>
              <a:r>
                <a:rPr lang="en-US" dirty="0"/>
                <a:t>=5</a:t>
              </a:r>
              <a:endParaRPr lang="he-IL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4285C0C-62AF-427A-C105-ABE2F47C0FE3}"/>
                </a:ext>
              </a:extLst>
            </p:cNvPr>
            <p:cNvSpPr txBox="1"/>
            <p:nvPr/>
          </p:nvSpPr>
          <p:spPr>
            <a:xfrm>
              <a:off x="7244714" y="2725103"/>
              <a:ext cx="9734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dirty="0" err="1"/>
                <a:t>df</a:t>
              </a:r>
              <a:r>
                <a:rPr lang="en-US" dirty="0"/>
                <a:t>=+∞</a:t>
              </a:r>
              <a:endParaRPr lang="he-IL" dirty="0"/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5CB3A2-12DA-1DDE-5188-B865513DDE58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>
            <a:off x="8524606" y="2772588"/>
            <a:ext cx="1419494" cy="204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BBDF4E-569C-412E-D289-479D3D31EFE0}"/>
              </a:ext>
            </a:extLst>
          </p:cNvPr>
          <p:cNvSpPr txBox="1"/>
          <p:nvPr/>
        </p:nvSpPr>
        <p:spPr>
          <a:xfrm>
            <a:off x="9944100" y="2792466"/>
            <a:ext cx="215645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With </a:t>
            </a:r>
            <a:r>
              <a:rPr lang="en-US" dirty="0" err="1">
                <a:latin typeface="Alef" panose="00000500000000000000" pitchFamily="2" charset="-79"/>
                <a:cs typeface="Alef" panose="00000500000000000000" pitchFamily="2" charset="-79"/>
              </a:rPr>
              <a:t>df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∞, t=z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527988E2-61FA-E9AD-D96E-EFA2E8E578C0}"/>
              </a:ext>
            </a:extLst>
          </p:cNvPr>
          <p:cNvSpPr txBox="1">
            <a:spLocks/>
          </p:cNvSpPr>
          <p:nvPr/>
        </p:nvSpPr>
        <p:spPr>
          <a:xfrm>
            <a:off x="838200" y="5030773"/>
            <a:ext cx="10515600" cy="1736422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b="1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Intuitive definition of degrees of freedom (</a:t>
            </a:r>
            <a:r>
              <a:rPr lang="en-US" sz="1800" b="1" dirty="0" err="1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df</a:t>
            </a:r>
            <a:r>
              <a:rPr lang="en-US" sz="1800" b="1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)</a:t>
            </a: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: Number of observations needed (in addition to the mean) to compute the variance. </a:t>
            </a: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For one-sample t test: </a:t>
            </a:r>
            <a:r>
              <a:rPr lang="en-US" sz="1800" dirty="0" err="1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df</a:t>
            </a: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 = N-1</a:t>
            </a: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A t distribution is wider with less degrees of freedom (i.e., smaller N)</a:t>
            </a: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800" dirty="0">
                <a:latin typeface="Alef" panose="00000500000000000000" pitchFamily="2" charset="-79"/>
                <a:ea typeface="Calibri" panose="020F0502020204030204" pitchFamily="34" charset="0"/>
                <a:cs typeface="Alef" panose="00000500000000000000" pitchFamily="2" charset="-79"/>
              </a:rPr>
              <a:t>Intuitively plausible: the probability of observing the same result (same t-value) is associated with a smaller p-value when sample size is larger (more on that in next classes). </a:t>
            </a:r>
            <a:endParaRPr lang="en-US" sz="1800" baseline="-25000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8751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" y="108790"/>
            <a:ext cx="1051560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One-sample t-test: An example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8645E29-D818-5136-0ABA-A0F6F1BE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5F7AC0C-B034-DAF4-EC87-EE4A86688353}"/>
              </a:ext>
            </a:extLst>
          </p:cNvPr>
          <p:cNvSpPr txBox="1">
            <a:spLocks/>
          </p:cNvSpPr>
          <p:nvPr/>
        </p:nvSpPr>
        <p:spPr>
          <a:xfrm>
            <a:off x="-562783" y="1253331"/>
            <a:ext cx="9885555" cy="69215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u="sng" dirty="0"/>
              <a:t>Auditory Statistical Learning (ASL) task:</a:t>
            </a:r>
            <a:r>
              <a:rPr lang="en-US" b="1" dirty="0"/>
              <a:t> </a:t>
            </a:r>
            <a:r>
              <a:rPr lang="en-US" sz="2000" dirty="0"/>
              <a:t>(e.g., Saffran et al., 1996)</a:t>
            </a:r>
            <a:endParaRPr lang="en-US" b="1" u="sng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600" dirty="0"/>
          </a:p>
          <a:p>
            <a:pPr marL="749808" lvl="1" indent="-457200" algn="just">
              <a:buFont typeface="Wingdings" panose="05000000000000000000" pitchFamily="2" charset="2"/>
              <a:buChar char="v"/>
            </a:pPr>
            <a:endParaRPr lang="en-US" sz="2600" dirty="0"/>
          </a:p>
          <a:p>
            <a:pPr marL="271463" indent="-271463" algn="just"/>
            <a:endParaRPr lang="en-US" dirty="0"/>
          </a:p>
          <a:p>
            <a:pPr marL="271463" indent="-271463" algn="just"/>
            <a:endParaRPr lang="en-US" dirty="0"/>
          </a:p>
          <a:p>
            <a:pPr marL="271463" indent="-271463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3663B7-B285-B0DE-B8C5-8B71F6201ACC}"/>
              </a:ext>
            </a:extLst>
          </p:cNvPr>
          <p:cNvSpPr txBox="1"/>
          <p:nvPr/>
        </p:nvSpPr>
        <p:spPr>
          <a:xfrm>
            <a:off x="9359911" y="2186328"/>
            <a:ext cx="1140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>
                <a:solidFill>
                  <a:schemeClr val="accent1"/>
                </a:solidFill>
              </a:rPr>
              <a:t>bodesa</a:t>
            </a:r>
          </a:p>
          <a:p>
            <a:pPr algn="l" rtl="0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lemofa</a:t>
            </a:r>
          </a:p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ludegi </a:t>
            </a:r>
          </a:p>
          <a:p>
            <a:r>
              <a:rPr lang="en-US" sz="2400" b="1" dirty="0" err="1">
                <a:solidFill>
                  <a:schemeClr val="accent6"/>
                </a:solidFill>
              </a:rPr>
              <a:t>ridano</a:t>
            </a:r>
            <a:endParaRPr lang="en-US" sz="2400" b="1" dirty="0">
              <a:solidFill>
                <a:schemeClr val="accent6"/>
              </a:solidFill>
            </a:endParaRPr>
          </a:p>
          <a:p>
            <a:pPr algn="l" rtl="0"/>
            <a:r>
              <a:rPr lang="en-US" sz="2400" b="1" dirty="0"/>
              <a:t>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62037-7ED5-7827-26C0-3FB84AEC4D53}"/>
              </a:ext>
            </a:extLst>
          </p:cNvPr>
          <p:cNvSpPr txBox="1"/>
          <p:nvPr/>
        </p:nvSpPr>
        <p:spPr>
          <a:xfrm>
            <a:off x="927256" y="1953542"/>
            <a:ext cx="3000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Familiarization phase: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59595-6695-A051-B3DD-B023F6910A01}"/>
              </a:ext>
            </a:extLst>
          </p:cNvPr>
          <p:cNvSpPr txBox="1"/>
          <p:nvPr/>
        </p:nvSpPr>
        <p:spPr>
          <a:xfrm>
            <a:off x="-439510" y="2824687"/>
            <a:ext cx="777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bodesa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ludegi</a:t>
            </a:r>
            <a:r>
              <a:rPr lang="en-US" sz="2400" b="1" dirty="0">
                <a:solidFill>
                  <a:schemeClr val="accent6"/>
                </a:solidFill>
              </a:rPr>
              <a:t>ridano</a:t>
            </a:r>
            <a:r>
              <a:rPr lang="en-US" sz="2400" b="1" dirty="0">
                <a:solidFill>
                  <a:schemeClr val="accent1"/>
                </a:solidFill>
              </a:rPr>
              <a:t>bodesa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lemofa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ludegi</a:t>
            </a:r>
            <a:r>
              <a:rPr lang="en-US" sz="2400" b="1" dirty="0">
                <a:solidFill>
                  <a:schemeClr val="accent1"/>
                </a:solidFill>
              </a:rPr>
              <a:t>bodesa</a:t>
            </a:r>
            <a:r>
              <a:rPr lang="is-IS" sz="2400" b="1" dirty="0">
                <a:solidFill>
                  <a:srgbClr val="00B050"/>
                </a:solidFill>
              </a:rPr>
              <a:t>….</a:t>
            </a:r>
            <a:endParaRPr 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99FBAB-54F6-6ECA-60D0-22C143137E8A}"/>
              </a:ext>
            </a:extLst>
          </p:cNvPr>
          <p:cNvSpPr txBox="1"/>
          <p:nvPr/>
        </p:nvSpPr>
        <p:spPr>
          <a:xfrm>
            <a:off x="1091933" y="3454442"/>
            <a:ext cx="16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b="1" i="1" dirty="0"/>
              <a:t>Test phase: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3FE7F1-587E-E2C4-2CDA-44BA05EB3FF1}"/>
              </a:ext>
            </a:extLst>
          </p:cNvPr>
          <p:cNvSpPr txBox="1"/>
          <p:nvPr/>
        </p:nvSpPr>
        <p:spPr>
          <a:xfrm>
            <a:off x="991424" y="4086988"/>
            <a:ext cx="491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400" i="1" dirty="0"/>
              <a:t>Which word belongs to the language?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EF5886-CC61-25C5-E6BC-702079637DFB}"/>
              </a:ext>
            </a:extLst>
          </p:cNvPr>
          <p:cNvSpPr txBox="1"/>
          <p:nvPr/>
        </p:nvSpPr>
        <p:spPr>
          <a:xfrm>
            <a:off x="1288318" y="4694050"/>
            <a:ext cx="111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bodesa</a:t>
            </a:r>
            <a:endParaRPr lang="en-US" sz="2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2B6360-AF6F-4DB2-1F63-B1AE934AECA3}"/>
              </a:ext>
            </a:extLst>
          </p:cNvPr>
          <p:cNvSpPr txBox="1"/>
          <p:nvPr/>
        </p:nvSpPr>
        <p:spPr>
          <a:xfrm>
            <a:off x="3267585" y="4704827"/>
            <a:ext cx="1151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bo</a:t>
            </a:r>
            <a:r>
              <a:rPr lang="en-US" sz="2400" b="1" dirty="0">
                <a:solidFill>
                  <a:schemeClr val="accent2"/>
                </a:solidFill>
              </a:rPr>
              <a:t>mo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gi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AF35AA-C3A8-72AA-F337-567532A4A0A9}"/>
              </a:ext>
            </a:extLst>
          </p:cNvPr>
          <p:cNvSpPr txBox="1"/>
          <p:nvPr/>
        </p:nvSpPr>
        <p:spPr>
          <a:xfrm>
            <a:off x="2630353" y="4704827"/>
            <a:ext cx="600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vs.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7E2074-5E15-1E48-770B-DF199806C279}"/>
              </a:ext>
            </a:extLst>
          </p:cNvPr>
          <p:cNvSpPr txBox="1"/>
          <p:nvPr/>
        </p:nvSpPr>
        <p:spPr>
          <a:xfrm>
            <a:off x="5017007" y="4556712"/>
            <a:ext cx="6640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dirty="0"/>
              <a:t>Each Participant’s score: </a:t>
            </a:r>
          </a:p>
          <a:p>
            <a:pPr algn="l" rtl="0"/>
            <a:r>
              <a:rPr lang="en-US" sz="2400" dirty="0"/>
              <a:t>number of correctly identified ‘words’ in a series of k 2-AFC trials</a:t>
            </a:r>
          </a:p>
        </p:txBody>
      </p:sp>
      <p:pic>
        <p:nvPicPr>
          <p:cNvPr id="26" name="Adjacent10s.wav">
            <a:hlinkClick r:id="" action="ppaction://media"/>
            <a:extLst>
              <a:ext uri="{FF2B5EF4-FFF2-40B4-BE49-F238E27FC236}">
                <a16:creationId xmlns:a16="http://schemas.microsoft.com/office/drawing/2014/main" id="{B1D4CA5E-49C7-E395-2A93-4A94990E6A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66132" y="1968395"/>
            <a:ext cx="520426" cy="52042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98F6ED0-00AA-0ED8-8219-3DFC8CBF9DD2}"/>
              </a:ext>
            </a:extLst>
          </p:cNvPr>
          <p:cNvGrpSpPr/>
          <p:nvPr/>
        </p:nvGrpSpPr>
        <p:grpSpPr>
          <a:xfrm>
            <a:off x="991424" y="2640231"/>
            <a:ext cx="5702324" cy="299508"/>
            <a:chOff x="421013" y="2433609"/>
            <a:chExt cx="5702324" cy="299508"/>
          </a:xfrm>
        </p:grpSpPr>
        <p:sp>
          <p:nvSpPr>
            <p:cNvPr id="28" name="Curved Down Arrow 3">
              <a:extLst>
                <a:ext uri="{FF2B5EF4-FFF2-40B4-BE49-F238E27FC236}">
                  <a16:creationId xmlns:a16="http://schemas.microsoft.com/office/drawing/2014/main" id="{7E54DD6F-D06D-C87F-D640-78519D2EDB0B}"/>
                </a:ext>
              </a:extLst>
            </p:cNvPr>
            <p:cNvSpPr/>
            <p:nvPr/>
          </p:nvSpPr>
          <p:spPr>
            <a:xfrm>
              <a:off x="421013" y="2433609"/>
              <a:ext cx="276092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Curved Down Arrow 15">
              <a:extLst>
                <a:ext uri="{FF2B5EF4-FFF2-40B4-BE49-F238E27FC236}">
                  <a16:creationId xmlns:a16="http://schemas.microsoft.com/office/drawing/2014/main" id="{DF632733-D5F6-B098-681A-F46324A69E4A}"/>
                </a:ext>
              </a:extLst>
            </p:cNvPr>
            <p:cNvSpPr/>
            <p:nvPr/>
          </p:nvSpPr>
          <p:spPr>
            <a:xfrm>
              <a:off x="743154" y="2433609"/>
              <a:ext cx="271379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Curved Down Arrow 16">
              <a:extLst>
                <a:ext uri="{FF2B5EF4-FFF2-40B4-BE49-F238E27FC236}">
                  <a16:creationId xmlns:a16="http://schemas.microsoft.com/office/drawing/2014/main" id="{C021B382-A84C-2A18-A931-D91C5B05F3FD}"/>
                </a:ext>
              </a:extLst>
            </p:cNvPr>
            <p:cNvSpPr/>
            <p:nvPr/>
          </p:nvSpPr>
          <p:spPr>
            <a:xfrm>
              <a:off x="2093650" y="2449651"/>
              <a:ext cx="265121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Curved Down Arrow 17">
              <a:extLst>
                <a:ext uri="{FF2B5EF4-FFF2-40B4-BE49-F238E27FC236}">
                  <a16:creationId xmlns:a16="http://schemas.microsoft.com/office/drawing/2014/main" id="{7803C1B8-660C-A9C4-6D39-4E5D8B2BB550}"/>
                </a:ext>
              </a:extLst>
            </p:cNvPr>
            <p:cNvSpPr/>
            <p:nvPr/>
          </p:nvSpPr>
          <p:spPr>
            <a:xfrm>
              <a:off x="2415791" y="2449651"/>
              <a:ext cx="265121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Curved Down Arrow 18">
              <a:extLst>
                <a:ext uri="{FF2B5EF4-FFF2-40B4-BE49-F238E27FC236}">
                  <a16:creationId xmlns:a16="http://schemas.microsoft.com/office/drawing/2014/main" id="{91836386-4708-4555-E153-0DECFB188D46}"/>
                </a:ext>
              </a:extLst>
            </p:cNvPr>
            <p:cNvSpPr/>
            <p:nvPr/>
          </p:nvSpPr>
          <p:spPr>
            <a:xfrm>
              <a:off x="1321032" y="2433609"/>
              <a:ext cx="247168" cy="230705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Curved Down Arrow 19">
              <a:extLst>
                <a:ext uri="{FF2B5EF4-FFF2-40B4-BE49-F238E27FC236}">
                  <a16:creationId xmlns:a16="http://schemas.microsoft.com/office/drawing/2014/main" id="{D3619DBD-E550-D8B0-7434-75E173C2B2EF}"/>
                </a:ext>
              </a:extLst>
            </p:cNvPr>
            <p:cNvSpPr/>
            <p:nvPr/>
          </p:nvSpPr>
          <p:spPr>
            <a:xfrm>
              <a:off x="1595047" y="2433609"/>
              <a:ext cx="247168" cy="230705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Curved Down Arrow 20">
              <a:extLst>
                <a:ext uri="{FF2B5EF4-FFF2-40B4-BE49-F238E27FC236}">
                  <a16:creationId xmlns:a16="http://schemas.microsoft.com/office/drawing/2014/main" id="{5468E890-4950-9EF6-EB5C-B54683FCDE58}"/>
                </a:ext>
              </a:extLst>
            </p:cNvPr>
            <p:cNvSpPr/>
            <p:nvPr/>
          </p:nvSpPr>
          <p:spPr>
            <a:xfrm>
              <a:off x="2962520" y="2465693"/>
              <a:ext cx="270066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Curved Down Arrow 21">
              <a:extLst>
                <a:ext uri="{FF2B5EF4-FFF2-40B4-BE49-F238E27FC236}">
                  <a16:creationId xmlns:a16="http://schemas.microsoft.com/office/drawing/2014/main" id="{FF36278C-8986-292E-FE0A-69DE355368DA}"/>
                </a:ext>
              </a:extLst>
            </p:cNvPr>
            <p:cNvSpPr/>
            <p:nvPr/>
          </p:nvSpPr>
          <p:spPr>
            <a:xfrm>
              <a:off x="3252577" y="2465693"/>
              <a:ext cx="270066" cy="251382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Curved Down Arrow 28">
              <a:extLst>
                <a:ext uri="{FF2B5EF4-FFF2-40B4-BE49-F238E27FC236}">
                  <a16:creationId xmlns:a16="http://schemas.microsoft.com/office/drawing/2014/main" id="{09C5834B-0B76-6C92-C904-55BA89C33041}"/>
                </a:ext>
              </a:extLst>
            </p:cNvPr>
            <p:cNvSpPr/>
            <p:nvPr/>
          </p:nvSpPr>
          <p:spPr>
            <a:xfrm>
              <a:off x="4711114" y="2464649"/>
              <a:ext cx="260182" cy="268468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Curved Down Arrow 29">
              <a:extLst>
                <a:ext uri="{FF2B5EF4-FFF2-40B4-BE49-F238E27FC236}">
                  <a16:creationId xmlns:a16="http://schemas.microsoft.com/office/drawing/2014/main" id="{5A5792DB-5E73-B210-7D10-64F014C55ED2}"/>
                </a:ext>
              </a:extLst>
            </p:cNvPr>
            <p:cNvSpPr/>
            <p:nvPr/>
          </p:nvSpPr>
          <p:spPr>
            <a:xfrm>
              <a:off x="5001171" y="2464649"/>
              <a:ext cx="260182" cy="268468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Curved Down Arrow 31">
              <a:extLst>
                <a:ext uri="{FF2B5EF4-FFF2-40B4-BE49-F238E27FC236}">
                  <a16:creationId xmlns:a16="http://schemas.microsoft.com/office/drawing/2014/main" id="{159818DB-3B5F-5646-40F6-358B75E45F28}"/>
                </a:ext>
              </a:extLst>
            </p:cNvPr>
            <p:cNvSpPr/>
            <p:nvPr/>
          </p:nvSpPr>
          <p:spPr>
            <a:xfrm>
              <a:off x="3809584" y="2433609"/>
              <a:ext cx="266745" cy="267424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Curved Down Arrow 32">
              <a:extLst>
                <a:ext uri="{FF2B5EF4-FFF2-40B4-BE49-F238E27FC236}">
                  <a16:creationId xmlns:a16="http://schemas.microsoft.com/office/drawing/2014/main" id="{40D9CBE8-672D-A00E-3BC5-AA4EA53CB0E8}"/>
                </a:ext>
              </a:extLst>
            </p:cNvPr>
            <p:cNvSpPr/>
            <p:nvPr/>
          </p:nvSpPr>
          <p:spPr>
            <a:xfrm>
              <a:off x="4179851" y="2433609"/>
              <a:ext cx="266745" cy="267424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Curved Down Arrow 33">
              <a:extLst>
                <a:ext uri="{FF2B5EF4-FFF2-40B4-BE49-F238E27FC236}">
                  <a16:creationId xmlns:a16="http://schemas.microsoft.com/office/drawing/2014/main" id="{599645DE-E1B7-5FDB-BC2E-F58E0AC67C10}"/>
                </a:ext>
              </a:extLst>
            </p:cNvPr>
            <p:cNvSpPr/>
            <p:nvPr/>
          </p:nvSpPr>
          <p:spPr>
            <a:xfrm>
              <a:off x="5522492" y="2460013"/>
              <a:ext cx="278704" cy="252427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urved Down Arrow 34">
              <a:extLst>
                <a:ext uri="{FF2B5EF4-FFF2-40B4-BE49-F238E27FC236}">
                  <a16:creationId xmlns:a16="http://schemas.microsoft.com/office/drawing/2014/main" id="{2604868F-CAA4-5638-2EF4-2097892A45EE}"/>
                </a:ext>
              </a:extLst>
            </p:cNvPr>
            <p:cNvSpPr/>
            <p:nvPr/>
          </p:nvSpPr>
          <p:spPr>
            <a:xfrm>
              <a:off x="5844633" y="2460013"/>
              <a:ext cx="278704" cy="252427"/>
            </a:xfrm>
            <a:prstGeom prst="curved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42DD1D-51B1-36F9-F31B-4AD1978686E8}"/>
              </a:ext>
            </a:extLst>
          </p:cNvPr>
          <p:cNvGrpSpPr/>
          <p:nvPr/>
        </p:nvGrpSpPr>
        <p:grpSpPr>
          <a:xfrm>
            <a:off x="1594471" y="2544481"/>
            <a:ext cx="4522815" cy="361128"/>
            <a:chOff x="1024059" y="2337859"/>
            <a:chExt cx="4522815" cy="361128"/>
          </a:xfrm>
        </p:grpSpPr>
        <p:sp>
          <p:nvSpPr>
            <p:cNvPr id="44" name="Curved Down Arrow 5">
              <a:extLst>
                <a:ext uri="{FF2B5EF4-FFF2-40B4-BE49-F238E27FC236}">
                  <a16:creationId xmlns:a16="http://schemas.microsoft.com/office/drawing/2014/main" id="{D0305E57-E860-140F-1B5A-1A22CE352E39}"/>
                </a:ext>
              </a:extLst>
            </p:cNvPr>
            <p:cNvSpPr/>
            <p:nvPr/>
          </p:nvSpPr>
          <p:spPr>
            <a:xfrm>
              <a:off x="1024059" y="2343891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Curved Down Arrow 35">
              <a:extLst>
                <a:ext uri="{FF2B5EF4-FFF2-40B4-BE49-F238E27FC236}">
                  <a16:creationId xmlns:a16="http://schemas.microsoft.com/office/drawing/2014/main" id="{65520BB2-F374-0104-43D2-4CE5CCE35D92}"/>
                </a:ext>
              </a:extLst>
            </p:cNvPr>
            <p:cNvSpPr/>
            <p:nvPr/>
          </p:nvSpPr>
          <p:spPr>
            <a:xfrm>
              <a:off x="1811689" y="2342494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Curved Down Arrow 36">
              <a:extLst>
                <a:ext uri="{FF2B5EF4-FFF2-40B4-BE49-F238E27FC236}">
                  <a16:creationId xmlns:a16="http://schemas.microsoft.com/office/drawing/2014/main" id="{D8003B9C-9266-EEC3-4276-32D72939A48D}"/>
                </a:ext>
              </a:extLst>
            </p:cNvPr>
            <p:cNvSpPr/>
            <p:nvPr/>
          </p:nvSpPr>
          <p:spPr>
            <a:xfrm>
              <a:off x="2661563" y="2342494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Curved Down Arrow 37">
              <a:extLst>
                <a:ext uri="{FF2B5EF4-FFF2-40B4-BE49-F238E27FC236}">
                  <a16:creationId xmlns:a16="http://schemas.microsoft.com/office/drawing/2014/main" id="{4F4C2336-19F1-C587-049E-F0E1921212DB}"/>
                </a:ext>
              </a:extLst>
            </p:cNvPr>
            <p:cNvSpPr/>
            <p:nvPr/>
          </p:nvSpPr>
          <p:spPr>
            <a:xfrm>
              <a:off x="3560229" y="2356490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Curved Down Arrow 38">
              <a:extLst>
                <a:ext uri="{FF2B5EF4-FFF2-40B4-BE49-F238E27FC236}">
                  <a16:creationId xmlns:a16="http://schemas.microsoft.com/office/drawing/2014/main" id="{498899E9-37CB-625D-0C50-34595378EF2B}"/>
                </a:ext>
              </a:extLst>
            </p:cNvPr>
            <p:cNvSpPr/>
            <p:nvPr/>
          </p:nvSpPr>
          <p:spPr>
            <a:xfrm>
              <a:off x="4426199" y="2356490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urved Down Arrow 41">
              <a:extLst>
                <a:ext uri="{FF2B5EF4-FFF2-40B4-BE49-F238E27FC236}">
                  <a16:creationId xmlns:a16="http://schemas.microsoft.com/office/drawing/2014/main" id="{E9685E31-2F02-4B16-E368-4623F68AABDB}"/>
                </a:ext>
              </a:extLst>
            </p:cNvPr>
            <p:cNvSpPr/>
            <p:nvPr/>
          </p:nvSpPr>
          <p:spPr>
            <a:xfrm>
              <a:off x="5255209" y="2337859"/>
              <a:ext cx="291665" cy="342497"/>
            </a:xfrm>
            <a:prstGeom prst="curvedDown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9B7C34C-D163-2D1D-FF6B-64415218BFE3}"/>
              </a:ext>
            </a:extLst>
          </p:cNvPr>
          <p:cNvSpPr txBox="1"/>
          <p:nvPr/>
        </p:nvSpPr>
        <p:spPr>
          <a:xfrm>
            <a:off x="927256" y="5816670"/>
            <a:ext cx="908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dirty="0"/>
              <a:t>50% performance - change level, k/2 trials correct (=no SL </a:t>
            </a:r>
            <a:r>
              <a:rPr lang="en-US" sz="2400" dirty="0" err="1"/>
              <a:t>abilty</a:t>
            </a:r>
            <a:r>
              <a:rPr lang="en-US" sz="2400" dirty="0"/>
              <a:t>) </a:t>
            </a:r>
          </a:p>
          <a:p>
            <a:pPr algn="l" rtl="0"/>
            <a:r>
              <a:rPr lang="en-US" sz="2400" dirty="0"/>
              <a:t>100% - perfect performance.  </a:t>
            </a:r>
          </a:p>
        </p:txBody>
      </p:sp>
    </p:spTree>
    <p:extLst>
      <p:ext uri="{BB962C8B-B14F-4D97-AF65-F5344CB8AC3E}">
        <p14:creationId xmlns:p14="http://schemas.microsoft.com/office/powerpoint/2010/main" val="283115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" y="108790"/>
            <a:ext cx="1051560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One-sample t-test: An example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8645E29-D818-5136-0ABA-A0F6F1BE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10626285-2C0F-BA92-0D22-41130484D667}"/>
              </a:ext>
            </a:extLst>
          </p:cNvPr>
          <p:cNvSpPr txBox="1">
            <a:spLocks/>
          </p:cNvSpPr>
          <p:nvPr/>
        </p:nvSpPr>
        <p:spPr>
          <a:xfrm>
            <a:off x="-562783" y="1253331"/>
            <a:ext cx="9885555" cy="69215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u="sng" dirty="0"/>
              <a:t>Auditory Statistical Learning (ASL) task:</a:t>
            </a:r>
            <a:r>
              <a:rPr lang="en-US" b="1" dirty="0"/>
              <a:t> </a:t>
            </a:r>
            <a:r>
              <a:rPr lang="en-US" sz="2000" dirty="0"/>
              <a:t>(e.g., Saffran et al., 1996)</a:t>
            </a:r>
            <a:endParaRPr lang="en-US" b="1" u="sng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600" dirty="0"/>
          </a:p>
          <a:p>
            <a:pPr marL="749808" lvl="1" indent="-457200" algn="just">
              <a:buFont typeface="Wingdings" panose="05000000000000000000" pitchFamily="2" charset="2"/>
              <a:buChar char="v"/>
            </a:pPr>
            <a:endParaRPr lang="en-US" sz="2600" dirty="0"/>
          </a:p>
          <a:p>
            <a:pPr marL="271463" indent="-271463" algn="just"/>
            <a:endParaRPr lang="en-US" dirty="0"/>
          </a:p>
          <a:p>
            <a:pPr marL="271463" indent="-271463" algn="just"/>
            <a:endParaRPr lang="en-US" dirty="0"/>
          </a:p>
          <a:p>
            <a:pPr marL="271463" indent="-27146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1F9F488-C0F0-2E0B-9299-75E7E71C4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180" y="1748798"/>
                <a:ext cx="7162800" cy="4583422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n=76, A task with 36 2-AFC trials</a:t>
                </a:r>
              </a:p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</m:oMath>
                </a14:m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= 19.8 trials correct</a:t>
                </a:r>
              </a:p>
              <a:p>
                <a:pPr algn="l" rtl="0"/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What is the population SD?</a:t>
                </a:r>
              </a:p>
              <a:p>
                <a:pPr lvl="1"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No idea.</a:t>
                </a:r>
              </a:p>
              <a:p>
                <a:pPr algn="l" rtl="0"/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In the sample: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=6.68</a:t>
                </a:r>
              </a:p>
              <a:p>
                <a:pPr algn="l" rtl="0"/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The question: </a:t>
                </a:r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Did our participants exhibit significant learning </a:t>
                </a:r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(on average, at the group-level)</a:t>
                </a:r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?</a:t>
                </a:r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 </a:t>
                </a:r>
              </a:p>
              <a:p>
                <a:pPr marL="0" indent="0" algn="ctr" rtl="0">
                  <a:buNone/>
                </a:pPr>
                <a:r>
                  <a:rPr lang="en-US" sz="2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H0: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18</m:t>
                    </m:r>
                  </m:oMath>
                </a14:m>
                <a:r>
                  <a:rPr lang="en-US" sz="2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 </a:t>
                </a:r>
                <a:r>
                  <a:rPr lang="en-US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trials correct</a:t>
                </a:r>
              </a:p>
              <a:p>
                <a:pPr marL="0" indent="0" algn="ctr" rtl="0">
                  <a:buNone/>
                </a:pPr>
                <a:r>
                  <a:rPr lang="en-US" sz="2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H1: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𝜇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rPr>
                      <m:t>18</m:t>
                    </m:r>
                  </m:oMath>
                </a14:m>
                <a:r>
                  <a:rPr lang="en-US" sz="2800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 </a:t>
                </a:r>
                <a:r>
                  <a:rPr lang="en-US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trials correct</a:t>
                </a:r>
                <a:endParaRPr lang="en-US" sz="2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algn="l" rtl="0"/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1F9F488-C0F0-2E0B-9299-75E7E71C4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180" y="1748798"/>
                <a:ext cx="7162800" cy="4583422"/>
              </a:xfrm>
              <a:blipFill>
                <a:blip r:embed="rId3"/>
                <a:stretch>
                  <a:fillRect l="-936" t="-1463" b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09213B0-ADE3-048C-7BDE-4DB7B145C781}"/>
              </a:ext>
            </a:extLst>
          </p:cNvPr>
          <p:cNvSpPr txBox="1">
            <a:spLocks/>
          </p:cNvSpPr>
          <p:nvPr/>
        </p:nvSpPr>
        <p:spPr>
          <a:xfrm>
            <a:off x="6661487" y="6452441"/>
            <a:ext cx="5402717" cy="51958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None/>
            </a:pPr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Real numbers, from Siegelman &amp; Frost, 2015</a:t>
            </a:r>
            <a:endParaRPr lang="he-IL" sz="16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5BDF1-872F-334F-C358-8D9836E534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"/>
          <a:stretch/>
        </p:blipFill>
        <p:spPr>
          <a:xfrm>
            <a:off x="7564113" y="1748798"/>
            <a:ext cx="3945094" cy="3258377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573902A-BCFB-E5DF-6FB7-A299D4E9535F}"/>
              </a:ext>
            </a:extLst>
          </p:cNvPr>
          <p:cNvSpPr/>
          <p:nvPr/>
        </p:nvSpPr>
        <p:spPr>
          <a:xfrm>
            <a:off x="6380584" y="5240448"/>
            <a:ext cx="5683620" cy="977469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Should we use here a directional or non-directional hypothesis?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03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CDA22-F4D3-FA4E-8572-37B95B99E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67" y="108790"/>
            <a:ext cx="10515600" cy="132556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One-sample t-test: An example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8645E29-D818-5136-0ABA-A0F6F1BEB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10626285-2C0F-BA92-0D22-41130484D667}"/>
              </a:ext>
            </a:extLst>
          </p:cNvPr>
          <p:cNvSpPr txBox="1">
            <a:spLocks/>
          </p:cNvSpPr>
          <p:nvPr/>
        </p:nvSpPr>
        <p:spPr>
          <a:xfrm>
            <a:off x="-562783" y="1253331"/>
            <a:ext cx="9885555" cy="692152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b="1" u="sng" dirty="0"/>
              <a:t>Auditory Statistical Learning (ASL) task:</a:t>
            </a:r>
            <a:r>
              <a:rPr lang="en-US" b="1" dirty="0"/>
              <a:t> </a:t>
            </a:r>
            <a:r>
              <a:rPr lang="en-US" sz="2000" dirty="0"/>
              <a:t>(e.g., Saffran et al., 1996)</a:t>
            </a:r>
            <a:endParaRPr lang="en-US" b="1" u="sng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600" dirty="0"/>
          </a:p>
          <a:p>
            <a:pPr marL="749808" lvl="1" indent="-457200" algn="just">
              <a:buFont typeface="Wingdings" panose="05000000000000000000" pitchFamily="2" charset="2"/>
              <a:buChar char="v"/>
            </a:pPr>
            <a:endParaRPr lang="en-US" sz="2600" dirty="0"/>
          </a:p>
          <a:p>
            <a:pPr marL="271463" indent="-271463" algn="just"/>
            <a:endParaRPr lang="en-US" dirty="0"/>
          </a:p>
          <a:p>
            <a:pPr marL="271463" indent="-271463" algn="just"/>
            <a:endParaRPr lang="en-US" dirty="0"/>
          </a:p>
          <a:p>
            <a:pPr marL="271463" indent="-27146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1F9F488-C0F0-2E0B-9299-75E7E71C49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3890" y="1737368"/>
                <a:ext cx="7162800" cy="950315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n=76, A task with 36 2-AFC trials</a:t>
                </a:r>
              </a:p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2000" b="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  <m:r>
                      <a:rPr lang="en-US" sz="2000" b="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</m:oMath>
                </a14:m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= 19.8,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=6.68</a:t>
                </a:r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41F9F488-C0F0-2E0B-9299-75E7E71C49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3890" y="1737368"/>
                <a:ext cx="7162800" cy="950315"/>
              </a:xfrm>
              <a:blipFill>
                <a:blip r:embed="rId3"/>
                <a:stretch>
                  <a:fillRect l="-1021" t="-7051" b="-64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1DBB81-6A21-D5A7-5C39-5045F36EDFF1}"/>
                  </a:ext>
                </a:extLst>
              </p:cNvPr>
              <p:cNvSpPr txBox="1"/>
              <p:nvPr/>
            </p:nvSpPr>
            <p:spPr>
              <a:xfrm>
                <a:off x="835492" y="2657506"/>
                <a:ext cx="4629150" cy="17338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1800" b="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en-US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 rtl="0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8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68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76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35</m:t>
                      </m:r>
                    </m:oMath>
                  </m:oMathPara>
                </a14:m>
                <a:endParaRPr lang="he-IL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1DBB81-6A21-D5A7-5C39-5045F36E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92" y="2657506"/>
                <a:ext cx="4629150" cy="17338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04CB307-2284-8A78-5C80-883EEBF2F7F2}"/>
              </a:ext>
            </a:extLst>
          </p:cNvPr>
          <p:cNvSpPr txBox="1"/>
          <p:nvPr/>
        </p:nvSpPr>
        <p:spPr>
          <a:xfrm>
            <a:off x="137160" y="4777740"/>
            <a:ext cx="480060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What is the p-value?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Check in R (e.g., </a:t>
            </a:r>
            <a:r>
              <a:rPr lang="en-US" dirty="0" err="1">
                <a:latin typeface="Alef" panose="00000500000000000000" pitchFamily="2" charset="-79"/>
                <a:cs typeface="Alef" panose="00000500000000000000" pitchFamily="2" charset="-79"/>
              </a:rPr>
              <a:t>pt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() function)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Check online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Or just: Run the t-test in R and get all the info you need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 (in tutorial)</a:t>
            </a: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6CA455-EBFA-718B-A73F-2C50178D11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2" t="6500" r="42430" b="19500"/>
          <a:stretch/>
        </p:blipFill>
        <p:spPr>
          <a:xfrm>
            <a:off x="5936633" y="2127045"/>
            <a:ext cx="5313847" cy="43612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02244F-4F2E-CE3D-C783-A7007F755552}"/>
              </a:ext>
            </a:extLst>
          </p:cNvPr>
          <p:cNvSpPr/>
          <p:nvPr/>
        </p:nvSpPr>
        <p:spPr>
          <a:xfrm>
            <a:off x="10010775" y="3561398"/>
            <a:ext cx="1537335" cy="324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3B215040-60D0-E848-5062-751EE0B18B52}"/>
              </a:ext>
            </a:extLst>
          </p:cNvPr>
          <p:cNvSpPr/>
          <p:nvPr/>
        </p:nvSpPr>
        <p:spPr>
          <a:xfrm>
            <a:off x="6508380" y="4170318"/>
            <a:ext cx="5683620" cy="977469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b="1" dirty="0">
                <a:solidFill>
                  <a:schemeClr val="tx1"/>
                </a:solidFill>
              </a:rPr>
              <a:t>What would the p-value be under the ‘one-tailed’ option?</a:t>
            </a:r>
            <a:endParaRPr lang="he-IL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6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234440"/>
                <a:ext cx="11401425" cy="5509260"/>
              </a:xfrm>
            </p:spPr>
            <p:txBody>
              <a:bodyPr>
                <a:normAutofit/>
              </a:bodyPr>
              <a:lstStyle/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r>
                  <a:rPr lang="en-US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Independent and random sampling of observations to sample.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Same as in z-test: otherwise, we cannot draw E(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 and Var(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Wingdings" panose="05000000000000000000" pitchFamily="2" charset="2"/>
                  <a:buChar char="v"/>
                </a:pPr>
                <a:endParaRPr lang="en-US" sz="20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x </a:t>
                </a: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(</a:t>
                </a:r>
                <a:r>
                  <a:rPr lang="en-US" i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</a:t>
                </a:r>
                <a:r>
                  <a:rPr lang="en-US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 is normally distributed.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Strictly speaking, to ensure a t distribution our statistic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rad>
                          </m:den>
                        </m:f>
                      </m:den>
                    </m:f>
                  </m:oMath>
                </a14:m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), the assumption is about the normality of the observations.</a:t>
                </a:r>
              </a:p>
              <a:p>
                <a:pPr lvl="2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Central limit theorem, in its classic definition, is no longer relevant.</a:t>
                </a:r>
              </a:p>
              <a:p>
                <a:pPr lvl="1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But, with large Ns the impact of this assumption’s violation is more minor.</a:t>
                </a: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 </a:t>
                </a:r>
                <a:endParaRPr lang="en-US" sz="16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lvl="2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Check via simulations – fun!</a:t>
                </a:r>
                <a:endParaRPr lang="en-US" sz="16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234440"/>
                <a:ext cx="11401425" cy="5509260"/>
              </a:xfrm>
              <a:blipFill>
                <a:blip r:embed="rId2"/>
                <a:stretch>
                  <a:fillRect l="-1337" t="-2215" r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One sample t-test: assumptions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9435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34" y="2227263"/>
            <a:ext cx="1120902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400" b="1" dirty="0" err="1">
                <a:latin typeface="Alef" panose="00000500000000000000" pitchFamily="2" charset="-79"/>
                <a:cs typeface="Alef" panose="00000500000000000000" pitchFamily="2" charset="-79"/>
              </a:rPr>
              <a:t>Diederik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400" b="1" dirty="0" err="1">
                <a:latin typeface="Alef" panose="00000500000000000000" pitchFamily="2" charset="-79"/>
                <a:cs typeface="Alef" panose="00000500000000000000" pitchFamily="2" charset="-79"/>
              </a:rPr>
              <a:t>Stapel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is accused of falsifying data from (at least) 58 published papers.</a:t>
            </a: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Including PhD work by 19 students.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final paper (Science, 2011)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data are simply to good go be true…</a:t>
            </a:r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26" name="Picture 2" descr="https://retractionwatch.files.wordpress.com/2011/12/stapel_np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1" y="0"/>
            <a:ext cx="1981854" cy="203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0" y="3166050"/>
            <a:ext cx="4750454" cy="280382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5E89DF5-5567-0085-89FE-48BB6BA98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The Replication Crisis in Psychology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663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  <a:t>A very preliminary summary: </a:t>
            </a:r>
            <a:b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5400" dirty="0">
                <a:latin typeface="Alef" panose="00000500000000000000" pitchFamily="2" charset="-79"/>
                <a:cs typeface="Alef" panose="00000500000000000000" pitchFamily="2" charset="-79"/>
              </a:rPr>
              <a:t>General properties of NHST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7285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87" y="1110615"/>
            <a:ext cx="11934825" cy="5509260"/>
          </a:xfrm>
        </p:spPr>
        <p:txBody>
          <a:bodyPr>
            <a:normAutofit fontScale="92500" lnSpcReduction="10000"/>
          </a:bodyPr>
          <a:lstStyle/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All tests are based on assumptions. 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Violation of assumptions lead to inflation of statistical errors (more on that throughout).</a:t>
            </a: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The tests lead to a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dichotomous, and asymmetric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, conclusion.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Dichotomous</a:t>
            </a: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: Reject H0 / Don’t reject H0</a:t>
            </a:r>
            <a:endParaRPr lang="en-US" sz="16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0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Asymmetric</a:t>
            </a: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: If reject H0 -&gt; support for H1 (the complimentary hypothesis)</a:t>
            </a:r>
          </a:p>
          <a:p>
            <a:pPr marL="457200" lvl="1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		       If not reject H0 </a:t>
            </a: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sym typeface="Wingdings" panose="05000000000000000000" pitchFamily="2" charset="2"/>
              </a:rPr>
              <a:t>-&gt; no conclusion (cannot ‘accept’ H0).</a:t>
            </a:r>
            <a:endParaRPr lang="en-US" sz="20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sym typeface="Wingdings" panose="05000000000000000000" pitchFamily="2" charset="2"/>
              </a:rPr>
              <a:t>All tests are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sym typeface="Wingdings" panose="05000000000000000000" pitchFamily="2" charset="2"/>
              </a:rPr>
              <a:t>probabilistic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sym typeface="Wingdings" panose="05000000000000000000" pitchFamily="2" charset="2"/>
              </a:rPr>
              <a:t>.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They include, by definition, a chance of (different types of) errors (next week).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Many tests have one-tailed and two-tailed variants, which assign alpha (Type I error) differently.</a:t>
            </a: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All tests so far (and vast majority of tests in general) are used to infer something about the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population(s) mean(s).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Inter-subject variability is treated as error variance. Less variance </a:t>
            </a: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sym typeface="Wingdings" panose="05000000000000000000" pitchFamily="2" charset="2"/>
              </a:rPr>
              <a:t> higher statistics (t/z values), lower (i.e., more significant) p-values.</a:t>
            </a:r>
            <a:endParaRPr lang="en-US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342900" indent="-34290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1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-22860"/>
            <a:ext cx="10852785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General properties of NHST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06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4440"/>
            <a:ext cx="11438792" cy="5509260"/>
          </a:xfrm>
        </p:spPr>
        <p:txBody>
          <a:bodyPr>
            <a:normAutofit fontScale="92500" lnSpcReduction="10000"/>
          </a:bodyPr>
          <a:lstStyle/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As we will go along in class, we will learn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more and more tests allowing for more and more flexibility in data analysis. 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Today – one population, numeric dependent variable.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two populations (one independent variable with two levels)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one independent variable with &gt;2 levels 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multiple independent variables with &gt;=2 levels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continuous independent variable(s) (alone or when combined with categorical IV(s))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non-numeric dependent variable</a:t>
            </a:r>
          </a:p>
          <a:p>
            <a:pPr lvl="1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0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… complex dependence between observations.</a:t>
            </a: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All tests will have the same properties: Based on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assumptions, 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lead to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dichotomous and asymmetric 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conclusions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, probabilistic 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in nature (and thus prone to errors)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, 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and generally,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focus on central tendency. </a:t>
            </a: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sz="2400" b="1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26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How do these properties of NHST-based tests should shape how we use them in our pursuit of reproducible science? </a:t>
            </a: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342900" indent="-34290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AutoNum type="arabicPeriod"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1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09" y="-22860"/>
            <a:ext cx="11056913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>
                <a:latin typeface="Alef" panose="00000500000000000000" pitchFamily="2" charset="-79"/>
                <a:cs typeface="Alef" panose="00000500000000000000" pitchFamily="2" charset="-79"/>
              </a:rPr>
              <a:t>Next week(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s), on stats for graduate students 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4114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  <a:t>A pop quiz! </a:t>
            </a:r>
            <a:b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5400" dirty="0">
                <a:latin typeface="Alef" panose="00000500000000000000" pitchFamily="2" charset="-79"/>
                <a:cs typeface="Alef" panose="00000500000000000000" pitchFamily="2" charset="-79"/>
              </a:rPr>
              <a:t>(kind of)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4329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</p:spPr>
            <p:txBody>
              <a:bodyPr>
                <a:normAutofit/>
              </a:bodyPr>
              <a:lstStyle/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In our one-sample t-test example, what would happen if we were to run the whole test on </a:t>
                </a:r>
                <a:r>
                  <a:rPr lang="en-US" sz="2400" b="1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proportion correct</a:t>
                </a: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, instead of number of correct responses?</a:t>
                </a:r>
              </a:p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Two PhD students ran a statistical learning study, and used a one-sample t-test to test for learning. Both (miraculously) got the same mean in the sample, and the same (unbiased) sample SD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). Student A had a sample size of N=100; student B a sample size of N=50. Which of the following is true?</a:t>
                </a:r>
              </a:p>
              <a:p>
                <a:pPr marL="914400" lvl="1" indent="-4572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p-value of student A &lt; p-value of student B</a:t>
                </a:r>
              </a:p>
              <a:p>
                <a:pPr marL="914400" lvl="1" indent="-4572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p-value of student A &gt; p-value of student B</a:t>
                </a:r>
              </a:p>
              <a:p>
                <a:pPr marL="914400" lvl="1" indent="-4572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Font typeface="+mj-lt"/>
                  <a:buAutoNum type="arabicPeriod"/>
                </a:pPr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p-value of student A = p-value of student B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  <a:blipFill>
                <a:blip r:embed="rId2"/>
                <a:stretch>
                  <a:fillRect l="-705" t="-886" r="-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 pop quiz! (kind of)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62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  <a:t>Extra slides: </a:t>
            </a:r>
            <a:br>
              <a:rPr lang="en-US" sz="54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5400" dirty="0">
                <a:latin typeface="Alef" panose="00000500000000000000" pitchFamily="2" charset="-79"/>
                <a:cs typeface="Alef" panose="00000500000000000000" pitchFamily="2" charset="-79"/>
              </a:rPr>
              <a:t>Some (but not a lot of) math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92919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34440"/>
                <a:ext cx="10515600" cy="537210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1800" b="1" dirty="0"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Why is the expected value of the standard normal distribution 0, and its variance 1?</a:t>
                </a:r>
                <a:endParaRPr lang="en-US" sz="1800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𝑧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1800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34440"/>
                <a:ext cx="10515600" cy="5372100"/>
              </a:xfrm>
              <a:blipFill>
                <a:blip r:embed="rId2"/>
                <a:stretch>
                  <a:fillRect l="-522" t="-6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Standard normal distribution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3BE30-2ABA-35EA-A1D5-9725B3BB683B}"/>
                  </a:ext>
                </a:extLst>
              </p:cNvPr>
              <p:cNvSpPr txBox="1"/>
              <p:nvPr/>
            </p:nvSpPr>
            <p:spPr>
              <a:xfrm>
                <a:off x="1972362" y="2816204"/>
                <a:ext cx="8394648" cy="984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e-IL" sz="200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he-IL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e-IL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e-IL" sz="20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he-IL" sz="20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e-IL" sz="200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he-IL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he-IL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  <a:p>
                <a:pPr algn="l" rtl="0"/>
                <a:endParaRPr lang="he-IL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163BE30-2ABA-35EA-A1D5-9725B3BB6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362" y="2816204"/>
                <a:ext cx="8394648" cy="9847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8403CA3-C901-01C9-A3E5-B28DAE02D4D1}"/>
              </a:ext>
            </a:extLst>
          </p:cNvPr>
          <p:cNvSpPr txBox="1"/>
          <p:nvPr/>
        </p:nvSpPr>
        <p:spPr>
          <a:xfrm>
            <a:off x="24203" y="2937936"/>
            <a:ext cx="16852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Expected value:</a:t>
            </a:r>
            <a:endParaRPr lang="he-IL" b="1" i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AFA09D-2601-4579-6C41-C306D04D9938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4696438" y="3429000"/>
            <a:ext cx="354330" cy="60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71DE70-2475-4B8B-6C4A-4041BFDA64BC}"/>
                  </a:ext>
                </a:extLst>
              </p:cNvPr>
              <p:cNvSpPr txBox="1"/>
              <p:nvPr/>
            </p:nvSpPr>
            <p:spPr>
              <a:xfrm>
                <a:off x="3670355" y="4037876"/>
                <a:ext cx="2052165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1600" b="1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𝛍</m:t>
                    </m:r>
                  </m:oMath>
                </a14:m>
                <a:r>
                  <a:rPr lang="en-US" sz="1600" b="1" dirty="0">
                    <a:solidFill>
                      <a:schemeClr val="accent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600" b="1" i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𝛔</m:t>
                    </m:r>
                  </m:oMath>
                </a14:m>
                <a:r>
                  <a:rPr lang="en-US" sz="1600" b="1" dirty="0">
                    <a:solidFill>
                      <a:schemeClr val="accent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are scalars</a:t>
                </a:r>
                <a:endParaRPr lang="he-IL" sz="1600" b="1" dirty="0">
                  <a:solidFill>
                    <a:schemeClr val="accent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71DE70-2475-4B8B-6C4A-4041BFDA6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355" y="4037876"/>
                <a:ext cx="2052165" cy="338554"/>
              </a:xfrm>
              <a:prstGeom prst="rect">
                <a:avLst/>
              </a:prstGeom>
              <a:blipFill>
                <a:blip r:embed="rId4"/>
                <a:stretch>
                  <a:fillRect t="-3571" r="-2967" b="-232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D81DA1-5E7B-4CDA-6C56-C441C1D0D0D8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6554521" y="3429000"/>
            <a:ext cx="274965" cy="947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68E693-0CF1-0962-1070-81BAE1BC7591}"/>
              </a:ext>
            </a:extLst>
          </p:cNvPr>
          <p:cNvSpPr txBox="1"/>
          <p:nvPr/>
        </p:nvSpPr>
        <p:spPr>
          <a:xfrm>
            <a:off x="5833860" y="4376430"/>
            <a:ext cx="1991251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sz="1600" b="1" dirty="0">
                <a:solidFill>
                  <a:schemeClr val="accent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extract constants</a:t>
            </a:r>
            <a:endParaRPr lang="he-IL" sz="1600" b="1" dirty="0">
              <a:solidFill>
                <a:schemeClr val="accent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830E8C-E046-662A-37A7-7B705C1F18A0}"/>
                  </a:ext>
                </a:extLst>
              </p:cNvPr>
              <p:cNvSpPr txBox="1"/>
              <p:nvPr/>
            </p:nvSpPr>
            <p:spPr>
              <a:xfrm>
                <a:off x="8333239" y="4037876"/>
                <a:ext cx="882678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sz="1600" b="1" dirty="0">
                    <a:solidFill>
                      <a:schemeClr val="accent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E(x)=</a:t>
                </a:r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he-IL" sz="1600" b="1" dirty="0">
                  <a:solidFill>
                    <a:schemeClr val="accent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0830E8C-E046-662A-37A7-7B705C1F1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3239" y="4037876"/>
                <a:ext cx="882678" cy="338554"/>
              </a:xfrm>
              <a:prstGeom prst="rect">
                <a:avLst/>
              </a:prstGeom>
              <a:blipFill>
                <a:blip r:embed="rId5"/>
                <a:stretch>
                  <a:fillRect l="-3448" t="-3571" r="-8966" b="-23214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A8270F-7A28-2844-537A-F3DEB618A6B9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115300" y="3429000"/>
            <a:ext cx="659278" cy="60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C3D121-1B08-D6EA-B30F-F2C6B9A141E9}"/>
              </a:ext>
            </a:extLst>
          </p:cNvPr>
          <p:cNvSpPr txBox="1"/>
          <p:nvPr/>
        </p:nvSpPr>
        <p:spPr>
          <a:xfrm>
            <a:off x="282750" y="5179993"/>
            <a:ext cx="10838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i="1" dirty="0"/>
              <a:t>Variance:</a:t>
            </a:r>
            <a:endParaRPr lang="he-IL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EF47F5-2811-78EF-3453-33BBBFDDD782}"/>
                  </a:ext>
                </a:extLst>
              </p:cNvPr>
              <p:cNvSpPr txBox="1"/>
              <p:nvPr/>
            </p:nvSpPr>
            <p:spPr>
              <a:xfrm>
                <a:off x="1721491" y="4976793"/>
                <a:ext cx="6103620" cy="654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he-IL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e-IL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he-IL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e-IL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he-IL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he-IL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e-IL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6EF47F5-2811-78EF-3453-33BBBFDDD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491" y="4976793"/>
                <a:ext cx="6103620" cy="654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15E599-A2E9-21BA-6929-A06992CE4F46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696438" y="4376430"/>
            <a:ext cx="94101" cy="803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F7F980-2BD3-FB5E-7D86-8BE6F70401FE}"/>
                  </a:ext>
                </a:extLst>
              </p:cNvPr>
              <p:cNvSpPr txBox="1"/>
              <p:nvPr/>
            </p:nvSpPr>
            <p:spPr>
              <a:xfrm>
                <a:off x="6024581" y="6094453"/>
                <a:ext cx="977832" cy="338554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:r>
                  <a:rPr lang="en-US" sz="1600" b="1" dirty="0">
                    <a:solidFill>
                      <a:schemeClr val="accent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V(x)=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e-IL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e-IL" sz="16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he-IL" sz="16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he-IL" sz="1600" b="1" dirty="0">
                  <a:solidFill>
                    <a:schemeClr val="accent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F7F980-2BD3-FB5E-7D86-8BE6F7040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581" y="6094453"/>
                <a:ext cx="977832" cy="338554"/>
              </a:xfrm>
              <a:prstGeom prst="rect">
                <a:avLst/>
              </a:prstGeom>
              <a:blipFill>
                <a:blip r:embed="rId7"/>
                <a:stretch>
                  <a:fillRect l="-3106" t="-3636" r="-8075" b="-254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A19502B-B7D8-9CBE-0C2F-506E21033560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5806642" y="5485577"/>
            <a:ext cx="706855" cy="60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3664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A common definition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 (sample’s variance) is: 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But, this is a biased estimate – its expected value is not the population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)</a:t>
                </a: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To correct for this bias, we use the unbiased estimate,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24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 </a:t>
                </a: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sz="24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342900" indent="-34290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AutoNum type="arabicPeriod"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  <a:buNone/>
                </a:pPr>
                <a:endParaRPr lang="en-US" sz="2400" b="1" dirty="0"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9723EC9-D902-6564-2BB1-7713208B01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34440"/>
                <a:ext cx="11247120" cy="5509260"/>
              </a:xfrm>
              <a:blipFill>
                <a:blip r:embed="rId2"/>
                <a:stretch>
                  <a:fillRect l="-813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D55BD71-DF74-706A-B5FE-3AD1E03F15F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5310" y="-22860"/>
                <a:ext cx="10515600" cy="1325563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4000" dirty="0">
                    <a:latin typeface="Alef" panose="00000500000000000000" pitchFamily="2" charset="-79"/>
                    <a:cs typeface="Alef" panose="00000500000000000000" pitchFamily="2" charset="-79"/>
                  </a:rPr>
                  <a:t>Biased and unbiased estimates of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4000" dirty="0">
                    <a:latin typeface="Alef" panose="00000500000000000000" pitchFamily="2" charset="-79"/>
                    <a:cs typeface="Alef" panose="00000500000000000000" pitchFamily="2" charset="-79"/>
                  </a:rPr>
                  <a:t> </a:t>
                </a:r>
                <a:endParaRPr lang="he-IL" sz="4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D55BD71-DF74-706A-B5FE-3AD1E03F15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5310" y="-22860"/>
                <a:ext cx="10515600" cy="1325563"/>
              </a:xfrm>
              <a:blipFill>
                <a:blip r:embed="rId4"/>
                <a:stretch>
                  <a:fillRect l="-202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5">
            <a:extLst>
              <a:ext uri="{FF2B5EF4-FFF2-40B4-BE49-F238E27FC236}">
                <a16:creationId xmlns:a16="http://schemas.microsoft.com/office/drawing/2014/main" id="{ADCDC9FC-54BF-27B9-4014-CA22BC3A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21602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7210C0B-65B3-3CFF-2539-CACA3797EF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601965"/>
              </p:ext>
            </p:extLst>
          </p:nvPr>
        </p:nvGraphicFramePr>
        <p:xfrm>
          <a:off x="2161580" y="2379345"/>
          <a:ext cx="7419259" cy="2712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978400" imgH="1803400" progId="Equation.3">
                  <p:embed/>
                </p:oleObj>
              </mc:Choice>
              <mc:Fallback>
                <p:oleObj r:id="rId5" imgW="4978400" imgH="1803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1580" y="2379345"/>
                        <a:ext cx="7419259" cy="2712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293AFBE-1A69-9AB7-97D2-E382F4A339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7240518"/>
              </p:ext>
            </p:extLst>
          </p:nvPr>
        </p:nvGraphicFramePr>
        <p:xfrm>
          <a:off x="4634131" y="5737574"/>
          <a:ext cx="3196194" cy="78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828800" imgH="444500" progId="Equation.3">
                  <p:embed/>
                </p:oleObj>
              </mc:Choice>
              <mc:Fallback>
                <p:oleObj r:id="rId7" imgW="1828800" imgH="444500" progId="Equation.3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E4F1BDA8-56EC-283D-1585-EEE382DEB5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4131" y="5737574"/>
                        <a:ext cx="3196194" cy="7850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4046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9723EC9-D902-6564-2BB1-7713208B0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34440"/>
            <a:ext cx="11247120" cy="5509260"/>
          </a:xfrm>
        </p:spPr>
        <p:txBody>
          <a:bodyPr>
            <a:normAutofit/>
          </a:bodyPr>
          <a:lstStyle/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See link below (in Hebrew); all rights reserved to </a:t>
            </a:r>
            <a:r>
              <a:rPr lang="en-US" sz="2400" b="1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Tal </a:t>
            </a:r>
            <a:r>
              <a:rPr lang="en-US" sz="2400" b="1" dirty="0" err="1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Nahari</a:t>
            </a: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</a:rPr>
              <a:t>, Cognitive and Brain Sciences department.</a:t>
            </a: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400" dirty="0">
                <a:latin typeface="Alef" panose="00000500000000000000" pitchFamily="2" charset="-79"/>
                <a:ea typeface="Cambria Math" panose="02040503050406030204" pitchFamily="18" charset="0"/>
                <a:cs typeface="Alef" panose="00000500000000000000" pitchFamily="2" charset="-79"/>
                <a:hlinkClick r:id="rId2"/>
              </a:rPr>
              <a:t>https://www.dropbox.com/s/tin5f1lrc7oyoxu/%D7%A4%D7%99%D7%AA%D7%95%D7%97%20%D7%94%D7%A1%D7%98%D7%98%D7%99%D7%A1%D7%98%D7%99%20%D7%A9%D7%9E%D7%AA%D7%A4%D7%9C%D7%92%20t.pdf?dl=0</a:t>
            </a:r>
            <a:endParaRPr lang="en-US" sz="2400" b="0" dirty="0">
              <a:latin typeface="Alef" panose="00000500000000000000" pitchFamily="2" charset="-79"/>
              <a:ea typeface="Cambria Math" panose="02040503050406030204" pitchFamily="18" charset="0"/>
              <a:cs typeface="Alef" panose="00000500000000000000" pitchFamily="2" charset="-79"/>
            </a:endParaRPr>
          </a:p>
          <a:p>
            <a:pPr marL="0" indent="0" algn="l" rtl="0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lang="en-US" sz="2400" b="1" dirty="0">
              <a:latin typeface="Alef" panose="00000500000000000000" pitchFamily="2" charset="-79"/>
              <a:ea typeface="Calibri" panose="020F0502020204030204" pitchFamily="34" charset="0"/>
              <a:cs typeface="Alef" panose="00000500000000000000" pitchFamily="2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D55BD71-DF74-706A-B5FE-3AD1E03F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-22860"/>
            <a:ext cx="1051560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 formal derivation of t distributions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CDC9FC-54BF-27B9-4014-CA22BC3A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21602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670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773" y="51225"/>
            <a:ext cx="11190027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The Replication Crisis in Psychology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1279410"/>
            <a:ext cx="1090676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Obviously, only (very?) few researchers falsify data.</a:t>
            </a: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Still, lots of attention turned to the question: To what extent studies in Psychology are reproducible?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 2012, a large-scale reproducibility project gets underway…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By the “Open Science Collaboration” (also: “Open Science Foundation”, OSF)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Findings are published in 2015 (Science)</a:t>
            </a:r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7FADD9-CDAA-798C-7B45-5884E1ED0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487" y="3788094"/>
            <a:ext cx="4263513" cy="306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5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6100"/>
            <a:ext cx="11449050" cy="4351338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100 studies (“randomly” sampled) from Social and Cognitive Psychology, 97 studies of them reported significant findings originally.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270 scientists participate in replication attempts, often in cooperation with authors of original papers.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Two big questions:</a:t>
            </a:r>
          </a:p>
          <a:p>
            <a:pPr marL="0" indent="0" algn="l" rtl="0">
              <a:buNone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1) How many studies will be replicated?</a:t>
            </a:r>
          </a:p>
          <a:p>
            <a:pPr marL="457200" lvl="1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first ever systematic, large-scale, empirical estimate of reproducibility</a:t>
            </a:r>
          </a:p>
          <a:p>
            <a:pPr marL="0" indent="0" algn="l" rtl="0">
              <a:buNone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2) What factors predict reproducibility? 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2D3CAE6-1300-A878-04ED-3B4D691E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172085"/>
            <a:ext cx="10937240" cy="1325563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Estimating the Reproducibility of Psychological Science (Open Science Collaboration, 2015, Science)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883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521" y="1562736"/>
            <a:ext cx="7528559" cy="5123179"/>
          </a:xfrm>
        </p:spPr>
        <p:txBody>
          <a:bodyPr>
            <a:normAutofit/>
          </a:bodyPr>
          <a:lstStyle/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headline: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Overall, 35/97 replications (36%!) found a significant effect (in the same direction).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Versus an average statistical power (=probability of finding an effect assuming one exists) of 0.92 in replication attempts.</a:t>
            </a:r>
          </a:p>
          <a:p>
            <a:pPr lvl="2"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Based on some assumptions: to be discussed…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Crucially: a substantial increase in </a:t>
            </a:r>
            <a:r>
              <a:rPr lang="en-US" sz="2400" i="1" dirty="0">
                <a:latin typeface="Alef" panose="00000500000000000000" pitchFamily="2" charset="-79"/>
                <a:cs typeface="Alef" panose="00000500000000000000" pitchFamily="2" charset="-79"/>
              </a:rPr>
              <a:t>p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-values; a substantial decrease in effect size estimates.</a:t>
            </a:r>
            <a:endParaRPr lang="he-IL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E4E2FE-1AA6-8D59-4DCF-979909A3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172085"/>
            <a:ext cx="10937240" cy="1325563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Estimating the Reproducibility of Psychological Science (Open Science Collaboration, 2015, Science)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0E011-2C19-3141-4568-727E583B9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52"/>
          <a:stretch/>
        </p:blipFill>
        <p:spPr>
          <a:xfrm>
            <a:off x="7934461" y="4022091"/>
            <a:ext cx="3746998" cy="2828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10126-E1BC-EC47-5E48-FDB29DF3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193" y="1352295"/>
            <a:ext cx="3613533" cy="272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625" y="1825625"/>
            <a:ext cx="11443446" cy="4351338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What predicts higher reproducibility?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Sub-field within Psychology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>
              <a:buNone/>
            </a:pP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Original p-value and effect size estimate (but, limited correlations,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r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=~0.3)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Expert ratings of how surprising the original effect was. 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831" y="2325626"/>
            <a:ext cx="2514885" cy="22067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F7A9B29-DBF9-C903-3466-2FB13D2B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172085"/>
            <a:ext cx="10937240" cy="1325563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Estimating the Reproducibility of Psychological Science (Open Science Collaboration, 2015, Science)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805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560" y="1645920"/>
            <a:ext cx="10937240" cy="4531043"/>
          </a:xfrm>
        </p:spPr>
        <p:txBody>
          <a:bodyPr/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Huge scientific impact (e.g., Google Scholar &gt;7000 citations). 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Findings send waves beyond the scientific community…</a:t>
            </a:r>
            <a:endParaRPr lang="he-IL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5168" y="3119120"/>
            <a:ext cx="6742847" cy="1231900"/>
            <a:chOff x="545343" y="5799367"/>
            <a:chExt cx="7453949" cy="13634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l="9967" t="45942" r="21853" b="37174"/>
            <a:stretch/>
          </p:blipFill>
          <p:spPr>
            <a:xfrm>
              <a:off x="545343" y="6127845"/>
              <a:ext cx="7433480" cy="10349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9967" t="13460" r="21853" b="82282"/>
            <a:stretch/>
          </p:blipFill>
          <p:spPr>
            <a:xfrm>
              <a:off x="565812" y="5799367"/>
              <a:ext cx="7433480" cy="261009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2E106A-8B12-BE03-8D6A-5B13ADD2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80" y="172085"/>
            <a:ext cx="10937240" cy="1325563"/>
          </a:xfrm>
        </p:spPr>
        <p:txBody>
          <a:bodyPr>
            <a:no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Estimating the Reproducibility of Psychological Science (Open Science Collaboration, 2015, Science)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C6047C-0ECF-968E-7930-0DCDFC12A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9" t="12000" r="39584" b="11407"/>
          <a:stretch/>
        </p:blipFill>
        <p:spPr>
          <a:xfrm>
            <a:off x="7347003" y="2847576"/>
            <a:ext cx="4329673" cy="33497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0878" t="45378" r="7165" b="33356"/>
          <a:stretch/>
        </p:blipFill>
        <p:spPr>
          <a:xfrm>
            <a:off x="0" y="4777734"/>
            <a:ext cx="7355840" cy="141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61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4392</Words>
  <Application>Microsoft Office PowerPoint</Application>
  <PresentationFormat>Widescreen</PresentationFormat>
  <Paragraphs>558</Paragraphs>
  <Slides>48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Alef</vt:lpstr>
      <vt:lpstr>Arial</vt:lpstr>
      <vt:lpstr>Calibri</vt:lpstr>
      <vt:lpstr>Calibri Light</vt:lpstr>
      <vt:lpstr>Cambria Math</vt:lpstr>
      <vt:lpstr>David</vt:lpstr>
      <vt:lpstr>Symbol</vt:lpstr>
      <vt:lpstr>Wingdings</vt:lpstr>
      <vt:lpstr>Office Theme</vt:lpstr>
      <vt:lpstr>Equation.3</vt:lpstr>
      <vt:lpstr>Statistics for Graduate Students: Class #1</vt:lpstr>
      <vt:lpstr>Welcome!</vt:lpstr>
      <vt:lpstr>The Replication Crisis in Psychology</vt:lpstr>
      <vt:lpstr>The Replication Crisis in Psychology</vt:lpstr>
      <vt:lpstr>The Replication Crisis in Psychology</vt:lpstr>
      <vt:lpstr>Estimating the Reproducibility of Psychological Science (Open Science Collaboration, 2015, Science)</vt:lpstr>
      <vt:lpstr>Estimating the Reproducibility of Psychological Science (Open Science Collaboration, 2015, Science)</vt:lpstr>
      <vt:lpstr>Estimating the Reproducibility of Psychological Science (Open Science Collaboration, 2015, Science)</vt:lpstr>
      <vt:lpstr>Estimating the Reproducibility of Psychological Science (Open Science Collaboration, 2015, Science)</vt:lpstr>
      <vt:lpstr>Estimating the Reproducibility of Psychological Science (Open Science Collaboration, 2015, Science)</vt:lpstr>
      <vt:lpstr>The burning questions…</vt:lpstr>
      <vt:lpstr>Statistics for Graduate Students: Course Topics </vt:lpstr>
      <vt:lpstr>Statistics for Graduate Students: Course Topics </vt:lpstr>
      <vt:lpstr>Statistics for Graduate Students: General features</vt:lpstr>
      <vt:lpstr>Statistics for Graduate Students: From t Tests to Mixed-Effect Models </vt:lpstr>
      <vt:lpstr>Statistics for Graduate Students: Technical notes</vt:lpstr>
      <vt:lpstr>Null Hypothesis Significance Testing (NHST): Foundations and principles</vt:lpstr>
      <vt:lpstr>Null Hypothesis Significant Testing (NHST): The conceptual basis</vt:lpstr>
      <vt:lpstr>Null Hypothesis Significant Testing (NHST): The conceptual basis</vt:lpstr>
      <vt:lpstr>Almost 90 years later…</vt:lpstr>
      <vt:lpstr>Statistical tests: Inference about expected values</vt:lpstr>
      <vt:lpstr>Statistical tests: Inference about expected values</vt:lpstr>
      <vt:lpstr>A very basic statistical test: One-sample z-test</vt:lpstr>
      <vt:lpstr>An example</vt:lpstr>
      <vt:lpstr>Sampling Distribution of the Mean</vt:lpstr>
      <vt:lpstr>Sampling Distribution of the Mean</vt:lpstr>
      <vt:lpstr>Sampling Distribution of the Mean</vt:lpstr>
      <vt:lpstr>Sampling Distribution of the Mean</vt:lpstr>
      <vt:lpstr>Back to our example</vt:lpstr>
      <vt:lpstr>Is this extreme enough?</vt:lpstr>
      <vt:lpstr>Is this extreme enough?</vt:lpstr>
      <vt:lpstr>One sample Z-test: assumptions</vt:lpstr>
      <vt:lpstr>A slightly less basic statistical test: One-sample t-test</vt:lpstr>
      <vt:lpstr>T-test: Unknown variance</vt:lpstr>
      <vt:lpstr>The t distribution</vt:lpstr>
      <vt:lpstr>One-sample t-test: An example</vt:lpstr>
      <vt:lpstr>One-sample t-test: An example</vt:lpstr>
      <vt:lpstr>One-sample t-test: An example</vt:lpstr>
      <vt:lpstr>One sample t-test: assumptions</vt:lpstr>
      <vt:lpstr>A very preliminary summary:  General properties of NHST</vt:lpstr>
      <vt:lpstr>General properties of NHST</vt:lpstr>
      <vt:lpstr>Next week(s), on stats for graduate students </vt:lpstr>
      <vt:lpstr>A pop quiz!  (kind of)</vt:lpstr>
      <vt:lpstr>A pop quiz! (kind of)</vt:lpstr>
      <vt:lpstr>Extra slides:  Some (but not a lot of) math</vt:lpstr>
      <vt:lpstr>Standard normal distribution</vt:lpstr>
      <vt:lpstr>Biased and unbiased estimates of σ </vt:lpstr>
      <vt:lpstr>A formal derivation of t distributions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שיטות מחקר בקוגניציה – שיעור מספר 12</dc:title>
  <dc:creator>Noam Siegelman</dc:creator>
  <cp:lastModifiedBy>Noam Siegelman</cp:lastModifiedBy>
  <cp:revision>223</cp:revision>
  <dcterms:created xsi:type="dcterms:W3CDTF">2015-09-20T10:38:44Z</dcterms:created>
  <dcterms:modified xsi:type="dcterms:W3CDTF">2022-10-25T06:21:41Z</dcterms:modified>
</cp:coreProperties>
</file>